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3.jpg" ContentType="image/jpg"/>
  <Override PartName="/ppt/notesSlides/notesSlide5.xml" ContentType="application/vnd.openxmlformats-officedocument.presentationml.notesSlide+xml"/>
  <Override PartName="/ppt/media/image24.jpg" ContentType="image/jpg"/>
  <Override PartName="/ppt/notesSlides/notesSlide6.xml" ContentType="application/vnd.openxmlformats-officedocument.presentationml.notesSlide+xml"/>
  <Override PartName="/ppt/media/image25.jpg" ContentType="image/jpg"/>
  <Override PartName="/ppt/notesSlides/notesSlide7.xml" ContentType="application/vnd.openxmlformats-officedocument.presentationml.notesSlide+xml"/>
  <Override PartName="/ppt/media/image26.jpg" ContentType="image/jpg"/>
  <Override PartName="/ppt/media/image27.jpg" ContentType="image/jpg"/>
  <Override PartName="/ppt/notesSlides/notesSlide8.xml" ContentType="application/vnd.openxmlformats-officedocument.presentationml.notesSlide+xml"/>
  <Override PartName="/ppt/media/image28.jpg" ContentType="image/jpg"/>
  <Override PartName="/ppt/notesSlides/notesSlide9.xml" ContentType="application/vnd.openxmlformats-officedocument.presentationml.notesSlide+xml"/>
  <Override PartName="/ppt/media/image33.jpg" ContentType="image/jpg"/>
  <Override PartName="/ppt/media/image34.jpg" ContentType="image/jpg"/>
  <Override PartName="/ppt/notesSlides/notesSlide10.xml" ContentType="application/vnd.openxmlformats-officedocument.presentationml.notesSlide+xml"/>
  <Override PartName="/ppt/media/image3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1291" r:id="rId2"/>
    <p:sldId id="1265" r:id="rId3"/>
    <p:sldId id="1268" r:id="rId4"/>
    <p:sldId id="1228" r:id="rId5"/>
    <p:sldId id="1227" r:id="rId6"/>
    <p:sldId id="1290" r:id="rId7"/>
    <p:sldId id="1296" r:id="rId8"/>
    <p:sldId id="1297" r:id="rId9"/>
    <p:sldId id="1282" r:id="rId10"/>
    <p:sldId id="1247" r:id="rId11"/>
    <p:sldId id="1295" r:id="rId12"/>
    <p:sldId id="1086" r:id="rId13"/>
    <p:sldId id="1236" r:id="rId14"/>
    <p:sldId id="1238" r:id="rId15"/>
    <p:sldId id="1240" r:id="rId16"/>
    <p:sldId id="1242" r:id="rId17"/>
    <p:sldId id="1243" r:id="rId18"/>
    <p:sldId id="1245" r:id="rId19"/>
    <p:sldId id="1244" r:id="rId20"/>
    <p:sldId id="271" r:id="rId21"/>
    <p:sldId id="261" r:id="rId22"/>
    <p:sldId id="262" r:id="rId23"/>
    <p:sldId id="264" r:id="rId24"/>
    <p:sldId id="265" r:id="rId25"/>
    <p:sldId id="266" r:id="rId26"/>
    <p:sldId id="267" r:id="rId27"/>
    <p:sldId id="1246" r:id="rId28"/>
    <p:sldId id="1241" r:id="rId2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69684-494C-4E9E-9E81-BA384F07CB2E}" type="datetimeFigureOut">
              <a:rPr lang="el-GR" smtClean="0"/>
              <a:t>15/11/2024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661B4-8A05-4DB2-9742-ED313CB44E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375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3A61-B598-496D-8DD4-03DE54B99E52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7390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3A61-B598-496D-8DD4-03DE54B99E52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34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3A61-B598-496D-8DD4-03DE54B99E52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472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3A61-B598-496D-8DD4-03DE54B99E52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095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8454EF-13AE-4697-B8CE-E477E87D999C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9DA33D2D-6529-4F6E-BADD-83F42A723BDD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699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9852F-2B6A-4355-911A-FF42448124C3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AD56F968-0336-4B40-9347-DC0CC0CD4DA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8921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3EF33A-4072-4FB9-AC03-321C7671F0A0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AD56F968-0336-4B40-9347-DC0CC0CD4DA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322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2A9176-4F87-4A21-A9C1-3D30B3F2714E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AD56F968-0336-4B40-9347-DC0CC0CD4DA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36333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ABFF00-ABC1-4BCB-BE46-D9EA3CA58DC7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AD56F968-0336-4B40-9347-DC0CC0CD4DA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5360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2542D0-DCF2-4535-8AB5-9AFB8AB13B70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AD56F968-0336-4B40-9347-DC0CC0CD4DA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49442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ED176-3B90-412C-88FF-841F1296B471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71AB2-3D6A-4A44-A30B-DF9E2851C3EE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0093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AB574-0CEA-4D0D-8487-0572D7D6553E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EC858-BA66-4910-B805-ECDDC4FF2C98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31687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>
          <a:xfrm>
            <a:off x="609600" y="6453189"/>
            <a:ext cx="2844800" cy="268287"/>
          </a:xfrm>
        </p:spPr>
        <p:txBody>
          <a:bodyPr/>
          <a:lstStyle>
            <a:lvl1pPr>
              <a:defRPr/>
            </a:lvl1pPr>
          </a:lstStyle>
          <a:p>
            <a:fld id="{1EB0358A-BD00-4988-80C0-D1DCED2A4326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3503084" y="6453189"/>
            <a:ext cx="5568949" cy="268287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9169400" y="6453189"/>
            <a:ext cx="2413000" cy="268287"/>
          </a:xfrm>
        </p:spPr>
        <p:txBody>
          <a:bodyPr/>
          <a:lstStyle>
            <a:lvl1pPr>
              <a:defRPr/>
            </a:lvl1pPr>
          </a:lstStyle>
          <a:p>
            <a:fld id="{01B62E85-1A43-418E-87A0-3F67DEF00A9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26616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B2C220-F606-8942-20AF-4BD00BC6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85A6C01-2B78-E5A0-E1DA-9586A277A50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ηλεκτρονικής εικόνας 3">
            <a:extLst>
              <a:ext uri="{FF2B5EF4-FFF2-40B4-BE49-F238E27FC236}">
                <a16:creationId xmlns:a16="http://schemas.microsoft.com/office/drawing/2014/main" id="{8EFD32B0-94C4-214F-EC9B-ED8C377F8D90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l-GR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832690D-760E-23FF-D3B1-04B810ED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EE6F2F3-58EF-4AE5-A1BA-0015771EAAE8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D7AF765-1627-9047-669D-3F3C8AB5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5246A63-1BC6-95DF-909D-0EA83E78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0F9E22F-6D7E-4C60-A826-D6D83182804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80296429"/>
      </p:ext>
    </p:extLst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C968F6-16BB-11B6-87D8-A0190A6FF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ίνακα 2">
            <a:extLst>
              <a:ext uri="{FF2B5EF4-FFF2-40B4-BE49-F238E27FC236}">
                <a16:creationId xmlns:a16="http://schemas.microsoft.com/office/drawing/2014/main" id="{8862BF03-04D7-3CF3-7FD7-51A7019813DF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l-GR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B0FE498-46E1-8FB3-E342-E7FBFB5C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9875464-59C1-4140-A1CA-F6A6C64FE8A3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B5CDD24-A310-3CC2-D62C-25BE881E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1C46356-E63E-46BA-F911-D305FCFA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10E0B40-A3F3-4487-A9F2-698BB7B0B98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82479698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603B9F-6E5C-4F62-A24E-ECD692B123D2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3C0F8-EBF7-49F3-8B1E-5E19522E2D61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24469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7999"/>
                </a:moveTo>
                <a:lnTo>
                  <a:pt x="12191999" y="6857999"/>
                </a:lnTo>
                <a:lnTo>
                  <a:pt x="12191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4244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25373" y="351282"/>
            <a:ext cx="11543030" cy="6156960"/>
          </a:xfrm>
          <a:custGeom>
            <a:avLst/>
            <a:gdLst/>
            <a:ahLst/>
            <a:cxnLst/>
            <a:rect l="l" t="t" r="r" b="b"/>
            <a:pathLst>
              <a:path w="11543030" h="6156959">
                <a:moveTo>
                  <a:pt x="0" y="6156959"/>
                </a:moveTo>
                <a:lnTo>
                  <a:pt x="11542775" y="6156959"/>
                </a:lnTo>
                <a:lnTo>
                  <a:pt x="11542775" y="0"/>
                </a:lnTo>
                <a:lnTo>
                  <a:pt x="0" y="0"/>
                </a:lnTo>
                <a:lnTo>
                  <a:pt x="0" y="6156959"/>
                </a:lnTo>
                <a:close/>
              </a:path>
            </a:pathLst>
          </a:custGeom>
          <a:ln w="25399">
            <a:solidFill>
              <a:srgbClr val="E1C0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06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530267-079C-4019-BDC0-90815CAF0492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074CF8CE-F442-4BE6-A62C-82FD0CC6EF64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322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C7E98-8688-401C-8A51-35D117BA75A5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47E4448B-9560-4619-9EBC-BCD29E0ECD6D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6436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D6F7A-1CED-4252-943F-C85F13842971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F0DF12E8-8246-421E-A9EA-2F08B1616C45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9300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A6B61-822C-4664-8784-93E19455ABC1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72D71-0067-41E2-B6C5-1EBED9E79745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3220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7DE5A6-49E1-48E4-8494-5BF4F1B6C729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F968-0336-4B40-9347-DC0CC0CD4DA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0063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7C91CA-57DC-4839-AC16-E0F4C1898046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E9261-8FC6-47F8-BBC8-8EF533FAC5B1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2918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CF1972-A335-49FB-9A47-A43E062DF2E0}" type="datetime1">
              <a:rPr lang="el-GR" altLang="el-GR" smtClean="0"/>
              <a:t>15/11/2024</a:t>
            </a:fld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B4611A34-C990-4C32-ABC2-BA91ADEA5125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8741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B533ED-5900-448E-9916-A55438800D7D}" type="datetime1">
              <a:rPr lang="el-GR" altLang="el-GR" smtClean="0">
                <a:solidFill>
                  <a:srgbClr val="000000"/>
                </a:solidFill>
              </a:rPr>
              <a:t>15/11/2024</a:t>
            </a:fld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l-GR">
                <a:solidFill>
                  <a:srgbClr val="000000"/>
                </a:solidFill>
              </a:rPr>
              <a:t>Κώστας Γκούμας 15 Νοεμβρίου 2024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B1A32-65E5-4FC1-B372-A7D43514FBC7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1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F40F2-AAC3-11C8-6FEF-250C2F6DC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CC4FBE7-7FA0-147F-D520-DA893EA83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5766" y="6517556"/>
            <a:ext cx="3860800" cy="476250"/>
          </a:xfrm>
        </p:spPr>
        <p:txBody>
          <a:bodyPr/>
          <a:lstStyle/>
          <a:p>
            <a:r>
              <a:rPr lang="el-GR" altLang="el-GR" dirty="0"/>
              <a:t>Κώστας Γκούμας 15 Νοεμβρίου 2024                                                                     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2AFD4C6-2A54-5D3E-2EFC-F4CACB809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0B40-A3F3-4487-A9F2-698BB7B0B982}" type="slidenum">
              <a:rPr lang="el-GR" altLang="el-GR" smtClean="0"/>
              <a:pPr/>
              <a:t>1</a:t>
            </a:fld>
            <a:endParaRPr lang="el-GR" alt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1619C-A7D2-CAC5-04BE-A8F50ACEDD72}"/>
              </a:ext>
            </a:extLst>
          </p:cNvPr>
          <p:cNvSpPr txBox="1"/>
          <p:nvPr/>
        </p:nvSpPr>
        <p:spPr>
          <a:xfrm>
            <a:off x="-374061" y="1447910"/>
            <a:ext cx="5406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spcAft>
                <a:spcPts val="600"/>
              </a:spcAft>
            </a:pPr>
            <a:r>
              <a:rPr lang="el-G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Πηνειός - Κάρλα και Παγασητικός  </a:t>
            </a:r>
          </a:p>
          <a:p>
            <a:pPr algn="ctr" defTabSz="342900">
              <a:spcAft>
                <a:spcPts val="600"/>
              </a:spcAft>
            </a:pPr>
            <a:r>
              <a:rPr lang="el-G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el-G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Πλημμύρες </a:t>
            </a:r>
            <a:r>
              <a:rPr lang="en-US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Daniel </a:t>
            </a:r>
            <a:r>
              <a:rPr lang="el-G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Elias </a:t>
            </a:r>
            <a:r>
              <a:rPr lang="el-G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algn="ctr" defTabSz="342900">
              <a:spcAft>
                <a:spcPts val="600"/>
              </a:spcAft>
            </a:pPr>
            <a:r>
              <a:rPr lang="el-G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Πως πλημμύρισαν τα </a:t>
            </a:r>
            <a:r>
              <a:rPr lang="el-G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Παρακάρλια</a:t>
            </a:r>
            <a:r>
              <a:rPr lang="el-G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el-GR" sz="1350" dirty="0">
              <a:solidFill>
                <a:srgbClr val="A5301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2835A4-8FED-B436-337C-53C9E40DD64C}"/>
              </a:ext>
            </a:extLst>
          </p:cNvPr>
          <p:cNvSpPr txBox="1"/>
          <p:nvPr/>
        </p:nvSpPr>
        <p:spPr>
          <a:xfrm>
            <a:off x="-165595" y="2561439"/>
            <a:ext cx="4866476" cy="73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57168">
              <a:defRPr/>
            </a:pPr>
            <a:r>
              <a:rPr lang="el-GR" sz="135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Κώστας Γκούμας</a:t>
            </a:r>
          </a:p>
          <a:p>
            <a:pPr algn="ctr" defTabSz="257168">
              <a:defRPr/>
            </a:pPr>
            <a:endParaRPr lang="el-GR" sz="563" b="1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 defTabSz="257168">
              <a:spcAft>
                <a:spcPts val="338"/>
              </a:spcAft>
              <a:defRPr/>
            </a:pPr>
            <a:r>
              <a:rPr lang="el-GR" sz="1013" b="1" i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Γεωπόνος, πρώην Πρόεδρος ΓΕΩΤΕΕ/ Κ.Ε,</a:t>
            </a:r>
          </a:p>
          <a:p>
            <a:pPr algn="ctr" defTabSz="257168">
              <a:spcAft>
                <a:spcPts val="338"/>
              </a:spcAft>
              <a:defRPr/>
            </a:pPr>
            <a:r>
              <a:rPr lang="el-GR" sz="1013" b="1" i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πρώην Διευθυντής Εγγείων Βελτιώσεων Νομού Λάρισας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13345-5B1B-C7D9-B8D7-06AB52B7A24B}"/>
              </a:ext>
            </a:extLst>
          </p:cNvPr>
          <p:cNvSpPr txBox="1"/>
          <p:nvPr/>
        </p:nvSpPr>
        <p:spPr>
          <a:xfrm>
            <a:off x="-63465" y="136525"/>
            <a:ext cx="4993940" cy="1194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37">
              <a:lnSpc>
                <a:spcPct val="107000"/>
              </a:lnSpc>
              <a:spcAft>
                <a:spcPts val="450"/>
              </a:spcAft>
            </a:pPr>
            <a:r>
              <a:rPr lang="el-G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Ενημέρωση </a:t>
            </a:r>
            <a:endParaRPr lang="en-US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514337">
              <a:lnSpc>
                <a:spcPct val="107000"/>
              </a:lnSpc>
              <a:spcAft>
                <a:spcPts val="450"/>
              </a:spcAft>
            </a:pPr>
            <a:r>
              <a:rPr lang="el-G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Διεπιστημονικής ομάδας </a:t>
            </a:r>
          </a:p>
          <a:p>
            <a:pPr algn="ctr" defTabSz="514337">
              <a:lnSpc>
                <a:spcPct val="107000"/>
              </a:lnSpc>
              <a:spcAft>
                <a:spcPts val="450"/>
              </a:spcAft>
            </a:pPr>
            <a:r>
              <a:rPr lang="el-G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για την Κάρλα και τον Παγασητικό</a:t>
            </a:r>
          </a:p>
          <a:p>
            <a:pPr algn="ctr" defTabSz="514337">
              <a:lnSpc>
                <a:spcPct val="107000"/>
              </a:lnSpc>
              <a:spcAft>
                <a:spcPts val="450"/>
              </a:spcAft>
            </a:pPr>
            <a:r>
              <a:rPr lang="el-G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(15/11/2024)</a:t>
            </a:r>
          </a:p>
        </p:txBody>
      </p:sp>
      <p:pic>
        <p:nvPicPr>
          <p:cNvPr id="8" name="Εικόνα 7" descr="Εικόνα που περιέχει Αεροφωτογραφία, εναέριος, χάρτης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7EED4EA-ACC8-5E3F-ED2E-532C7C9C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9" y="3298371"/>
            <a:ext cx="3985405" cy="342310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Εικόνα 10" descr="Εικόνα που περιέχει εξωτερικός χώρος/ύπαιθρος, ουρανός, δέντρο, ακτή&#10;&#10;Περιγραφή που δημιουργήθηκε αυτόματα">
            <a:extLst>
              <a:ext uri="{FF2B5EF4-FFF2-40B4-BE49-F238E27FC236}">
                <a16:creationId xmlns:a16="http://schemas.microsoft.com/office/drawing/2014/main" id="{C2CD0EEA-A6A8-A059-FAB4-30A969524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08" y="3342821"/>
            <a:ext cx="7620932" cy="337865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6" name="Εικόνα 15" descr="Εικόνα που περιέχει κείμενο, νερό, Αεροφωτογραφία, Πανοραμική άποψη&#10;&#10;Περιγραφή που δημιουργήθηκε αυτόματα">
            <a:extLst>
              <a:ext uri="{FF2B5EF4-FFF2-40B4-BE49-F238E27FC236}">
                <a16:creationId xmlns:a16="http://schemas.microsoft.com/office/drawing/2014/main" id="{60C5BAE3-3C4E-3F0A-71EA-CEBFE6D60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08" y="79186"/>
            <a:ext cx="7620932" cy="317473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04989617"/>
      </p:ext>
    </p:extLst>
  </p:cSld>
  <p:clrMapOvr>
    <a:masterClrMapping/>
  </p:clrMapOvr>
  <p:transition spd="slow"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εροφωτογραφία, εξωτερικός χώρος/ύπαιθρος, Πανοραμική άποψη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4351C1D8-83A8-4A8A-3253-827599F4D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D84A8F-63FF-6238-05DA-506B12C27573}"/>
              </a:ext>
            </a:extLst>
          </p:cNvPr>
          <p:cNvSpPr txBox="1"/>
          <p:nvPr/>
        </p:nvSpPr>
        <p:spPr>
          <a:xfrm>
            <a:off x="4664014" y="534839"/>
            <a:ext cx="286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Λήψη με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drone 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(10/9/2023)</a:t>
            </a:r>
          </a:p>
        </p:txBody>
      </p:sp>
    </p:spTree>
    <p:extLst>
      <p:ext uri="{BB962C8B-B14F-4D97-AF65-F5344CB8AC3E}">
        <p14:creationId xmlns:p14="http://schemas.microsoft.com/office/powerpoint/2010/main" val="203477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69C11FE-46F6-88E3-DF29-7AE04D94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62E85-1A43-418E-87A0-3F67DEF00A9C}" type="slidenum">
              <a:rPr kumimoji="0" lang="el-GR" altLang="el-G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l-GR" altLang="el-G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Εικόνα 6" descr="Εικόνα που περιέχει χλόη, υπαίθριος, φύση, βουνό&#10;&#10;Περιγραφή που δημιουργήθηκε αυτόματα">
            <a:extLst>
              <a:ext uri="{FF2B5EF4-FFF2-40B4-BE49-F238E27FC236}">
                <a16:creationId xmlns:a16="http://schemas.microsoft.com/office/drawing/2014/main" id="{47982E2A-E11F-8BF5-25D4-C053E4665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3BD88-DA31-D446-80AE-C8C9A02EF706}"/>
              </a:ext>
            </a:extLst>
          </p:cNvPr>
          <p:cNvSpPr txBox="1"/>
          <p:nvPr/>
        </p:nvSpPr>
        <p:spPr>
          <a:xfrm>
            <a:off x="2956358" y="550222"/>
            <a:ext cx="6279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Θυρόφραγμα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Ρουφράκτης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Γυρτώνης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2CB10-7505-AC9C-66FB-6F06BE10D5E5}"/>
              </a:ext>
            </a:extLst>
          </p:cNvPr>
          <p:cNvSpPr txBox="1"/>
          <p:nvPr/>
        </p:nvSpPr>
        <p:spPr>
          <a:xfrm>
            <a:off x="5573259" y="449124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Πηνειός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E38E4-950A-0F39-4AFA-372401DBAB41}"/>
              </a:ext>
            </a:extLst>
          </p:cNvPr>
          <p:cNvSpPr txBox="1"/>
          <p:nvPr/>
        </p:nvSpPr>
        <p:spPr>
          <a:xfrm>
            <a:off x="9665869" y="2257098"/>
            <a:ext cx="2103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 </a:t>
            </a:r>
          </a:p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Ανάχωμα – δρόμος</a:t>
            </a:r>
          </a:p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ECE4E-4280-56D4-4E3C-2280EC481893}"/>
              </a:ext>
            </a:extLst>
          </p:cNvPr>
          <p:cNvSpPr txBox="1"/>
          <p:nvPr/>
        </p:nvSpPr>
        <p:spPr>
          <a:xfrm>
            <a:off x="904325" y="2400541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Προς Αμπελώνα – </a:t>
            </a:r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Φαλάνη</a:t>
            </a:r>
            <a:endParaRPr lang="el-GR" dirty="0">
              <a:solidFill>
                <a:schemeClr val="bg1"/>
              </a:solidFill>
              <a:highlight>
                <a:srgbClr val="008080"/>
              </a:highlight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22F46569-9BD0-9CB5-5D27-79BC73238B1C}"/>
              </a:ext>
            </a:extLst>
          </p:cNvPr>
          <p:cNvCxnSpPr>
            <a:cxnSpLocks/>
          </p:cNvCxnSpPr>
          <p:nvPr/>
        </p:nvCxnSpPr>
        <p:spPr>
          <a:xfrm flipH="1">
            <a:off x="1482160" y="2851265"/>
            <a:ext cx="1568611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Ευθύγραμμο βέλος σύνδεσης 1">
            <a:extLst>
              <a:ext uri="{FF2B5EF4-FFF2-40B4-BE49-F238E27FC236}">
                <a16:creationId xmlns:a16="http://schemas.microsoft.com/office/drawing/2014/main" id="{940862E8-4BFA-C5CD-5F93-A09C94959004}"/>
              </a:ext>
            </a:extLst>
          </p:cNvPr>
          <p:cNvCxnSpPr>
            <a:cxnSpLocks/>
          </p:cNvCxnSpPr>
          <p:nvPr/>
        </p:nvCxnSpPr>
        <p:spPr>
          <a:xfrm flipV="1">
            <a:off x="6162502" y="3730011"/>
            <a:ext cx="0" cy="642484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D86E11-0DD3-B405-FECA-966C0C111C13}"/>
              </a:ext>
            </a:extLst>
          </p:cNvPr>
          <p:cNvSpPr txBox="1"/>
          <p:nvPr/>
        </p:nvSpPr>
        <p:spPr>
          <a:xfrm>
            <a:off x="4834033" y="1073442"/>
            <a:ext cx="286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Λήψη με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drone 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277710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42F6B65-B7D0-2B3C-D3EB-E46B1839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22/6/2021</a:t>
            </a: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BC80E57-A488-C998-0873-106F7F66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Γκούμας Κώστας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CC67812-5495-18E8-8B8F-9E4AB132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763"/>
            <a:ext cx="12244137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689B8-C09D-21C2-41B9-12292B97A47D}"/>
              </a:ext>
            </a:extLst>
          </p:cNvPr>
          <p:cNvSpPr txBox="1"/>
          <p:nvPr/>
        </p:nvSpPr>
        <p:spPr>
          <a:xfrm>
            <a:off x="2765165" y="0"/>
            <a:ext cx="6279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Θυρόφραγμα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Ρουφράκτης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Γυρτώνης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2628BD55-4C8F-470A-C208-7B61968E853A}"/>
              </a:ext>
            </a:extLst>
          </p:cNvPr>
          <p:cNvCxnSpPr>
            <a:cxnSpLocks/>
          </p:cNvCxnSpPr>
          <p:nvPr/>
        </p:nvCxnSpPr>
        <p:spPr>
          <a:xfrm flipV="1">
            <a:off x="2765165" y="2182483"/>
            <a:ext cx="4049703" cy="14233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322369FF-56FA-E7DD-FB6F-EFEFBA9AC242}"/>
              </a:ext>
            </a:extLst>
          </p:cNvPr>
          <p:cNvSpPr/>
          <p:nvPr/>
        </p:nvSpPr>
        <p:spPr>
          <a:xfrm rot="20417956" flipV="1">
            <a:off x="6847919" y="2025058"/>
            <a:ext cx="588793" cy="5993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104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χάρτης, Αεροφωτογραφία, Πανοραμική άποψη, εναέ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7B19C8E1-10D8-2954-3B8C-E16607D51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" y="-26456"/>
            <a:ext cx="12192000" cy="6400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623D12-0C74-B30B-E17F-03B9AFD6F142}"/>
              </a:ext>
            </a:extLst>
          </p:cNvPr>
          <p:cNvSpPr txBox="1"/>
          <p:nvPr/>
        </p:nvSpPr>
        <p:spPr>
          <a:xfrm>
            <a:off x="4355173" y="3072371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Θυρόφραγμα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C4EC29-D8A8-4286-B2DA-A9B3BF8D6143}"/>
              </a:ext>
            </a:extLst>
          </p:cNvPr>
          <p:cNvSpPr txBox="1"/>
          <p:nvPr/>
        </p:nvSpPr>
        <p:spPr>
          <a:xfrm>
            <a:off x="1924661" y="12255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Πηνειός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2E14E-92ED-F719-1556-651F74B3C704}"/>
              </a:ext>
            </a:extLst>
          </p:cNvPr>
          <p:cNvSpPr txBox="1"/>
          <p:nvPr/>
        </p:nvSpPr>
        <p:spPr>
          <a:xfrm>
            <a:off x="943508" y="3992717"/>
            <a:ext cx="358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Ανάχωμα (δρόμος) που έσπασαν οι αρχές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A61E8-F566-F6E5-885B-65236CA63823}"/>
              </a:ext>
            </a:extLst>
          </p:cNvPr>
          <p:cNvSpPr txBox="1"/>
          <p:nvPr/>
        </p:nvSpPr>
        <p:spPr>
          <a:xfrm>
            <a:off x="6818698" y="93755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Γυρτώνη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 </a:t>
            </a: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BE742FED-30AE-FD56-8CB4-798DD56AFAD2}"/>
              </a:ext>
            </a:extLst>
          </p:cNvPr>
          <p:cNvCxnSpPr>
            <a:cxnSpLocks/>
          </p:cNvCxnSpPr>
          <p:nvPr/>
        </p:nvCxnSpPr>
        <p:spPr>
          <a:xfrm flipH="1" flipV="1">
            <a:off x="2846717" y="4282302"/>
            <a:ext cx="447620" cy="430650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A51BA7FF-21E9-1123-9FD7-EC1D3EE4C6A4}"/>
              </a:ext>
            </a:extLst>
          </p:cNvPr>
          <p:cNvCxnSpPr>
            <a:cxnSpLocks/>
          </p:cNvCxnSpPr>
          <p:nvPr/>
        </p:nvCxnSpPr>
        <p:spPr>
          <a:xfrm flipH="1" flipV="1">
            <a:off x="6170815" y="4823788"/>
            <a:ext cx="374733" cy="670925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DEDCA199-4BF4-DC9C-030D-2EB5F10AAD48}"/>
              </a:ext>
            </a:extLst>
          </p:cNvPr>
          <p:cNvCxnSpPr>
            <a:cxnSpLocks/>
          </p:cNvCxnSpPr>
          <p:nvPr/>
        </p:nvCxnSpPr>
        <p:spPr>
          <a:xfrm flipH="1" flipV="1">
            <a:off x="1152699" y="890085"/>
            <a:ext cx="374733" cy="670925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BE7F3937-1F13-5317-BB12-213ECB7D0494}"/>
              </a:ext>
            </a:extLst>
          </p:cNvPr>
          <p:cNvCxnSpPr>
            <a:cxnSpLocks/>
          </p:cNvCxnSpPr>
          <p:nvPr/>
        </p:nvCxnSpPr>
        <p:spPr>
          <a:xfrm flipV="1">
            <a:off x="1152699" y="3681122"/>
            <a:ext cx="4246858" cy="22711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DBB60B0-D91F-B896-43CC-66986806B756}"/>
              </a:ext>
            </a:extLst>
          </p:cNvPr>
          <p:cNvSpPr/>
          <p:nvPr/>
        </p:nvSpPr>
        <p:spPr>
          <a:xfrm rot="19902511" flipV="1">
            <a:off x="5382588" y="3527812"/>
            <a:ext cx="465530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7DC6D135-E625-9672-A3C7-0D91C2A3643B}"/>
              </a:ext>
            </a:extLst>
          </p:cNvPr>
          <p:cNvCxnSpPr>
            <a:cxnSpLocks/>
          </p:cNvCxnSpPr>
          <p:nvPr/>
        </p:nvCxnSpPr>
        <p:spPr>
          <a:xfrm flipV="1">
            <a:off x="5854168" y="3148723"/>
            <a:ext cx="527032" cy="2499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E9A49E5E-41A8-BB21-E7A5-5330F45C680D}"/>
              </a:ext>
            </a:extLst>
          </p:cNvPr>
          <p:cNvCxnSpPr>
            <a:cxnSpLocks/>
          </p:cNvCxnSpPr>
          <p:nvPr/>
        </p:nvCxnSpPr>
        <p:spPr>
          <a:xfrm flipH="1" flipV="1">
            <a:off x="4787713" y="1784414"/>
            <a:ext cx="374733" cy="670925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F236EB6D-C09F-7783-B071-D2758B01A838}"/>
              </a:ext>
            </a:extLst>
          </p:cNvPr>
          <p:cNvCxnSpPr>
            <a:cxnSpLocks/>
          </p:cNvCxnSpPr>
          <p:nvPr/>
        </p:nvCxnSpPr>
        <p:spPr>
          <a:xfrm>
            <a:off x="6384573" y="3150172"/>
            <a:ext cx="508229" cy="1235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8E45D65C-3A16-1CE6-F226-08FB94B10CC7}"/>
              </a:ext>
            </a:extLst>
          </p:cNvPr>
          <p:cNvCxnSpPr>
            <a:cxnSpLocks/>
          </p:cNvCxnSpPr>
          <p:nvPr/>
        </p:nvCxnSpPr>
        <p:spPr>
          <a:xfrm flipH="1" flipV="1">
            <a:off x="6892802" y="3838755"/>
            <a:ext cx="362013" cy="13204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9211A2BB-D683-4622-A1B0-983D4F43AD22}"/>
              </a:ext>
            </a:extLst>
          </p:cNvPr>
          <p:cNvCxnSpPr>
            <a:cxnSpLocks/>
          </p:cNvCxnSpPr>
          <p:nvPr/>
        </p:nvCxnSpPr>
        <p:spPr>
          <a:xfrm flipH="1" flipV="1">
            <a:off x="7316806" y="5244860"/>
            <a:ext cx="551343" cy="9811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3F7D81B4-64A3-EC6E-8D14-53B036C57DAC}"/>
              </a:ext>
            </a:extLst>
          </p:cNvPr>
          <p:cNvCxnSpPr>
            <a:cxnSpLocks/>
          </p:cNvCxnSpPr>
          <p:nvPr/>
        </p:nvCxnSpPr>
        <p:spPr>
          <a:xfrm flipV="1">
            <a:off x="6892802" y="3273691"/>
            <a:ext cx="40124" cy="4874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FEAE1F4-2205-3D25-7D09-70FA6FC1F7B1}"/>
              </a:ext>
            </a:extLst>
          </p:cNvPr>
          <p:cNvSpPr txBox="1"/>
          <p:nvPr/>
        </p:nvSpPr>
        <p:spPr>
          <a:xfrm>
            <a:off x="7073808" y="3963181"/>
            <a:ext cx="2776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Τμήματα αναχώματος  που έσπασαν μόνα τους  </a:t>
            </a:r>
          </a:p>
        </p:txBody>
      </p: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80A7908E-6F64-32E1-5A53-BC87BD9E4494}"/>
              </a:ext>
            </a:extLst>
          </p:cNvPr>
          <p:cNvCxnSpPr>
            <a:cxnSpLocks/>
          </p:cNvCxnSpPr>
          <p:nvPr/>
        </p:nvCxnSpPr>
        <p:spPr>
          <a:xfrm flipH="1">
            <a:off x="7316806" y="4499002"/>
            <a:ext cx="721987" cy="660248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2715FC76-2F77-6D9B-8352-6853D93B409B}"/>
              </a:ext>
            </a:extLst>
          </p:cNvPr>
          <p:cNvCxnSpPr>
            <a:cxnSpLocks/>
          </p:cNvCxnSpPr>
          <p:nvPr/>
        </p:nvCxnSpPr>
        <p:spPr>
          <a:xfrm flipH="1">
            <a:off x="7930140" y="4514104"/>
            <a:ext cx="394351" cy="1797556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ύγραμμο βέλος σύνδεσης 37">
            <a:extLst>
              <a:ext uri="{FF2B5EF4-FFF2-40B4-BE49-F238E27FC236}">
                <a16:creationId xmlns:a16="http://schemas.microsoft.com/office/drawing/2014/main" id="{AF7B9DD5-D311-9800-ABCA-9AA4F1028D6B}"/>
              </a:ext>
            </a:extLst>
          </p:cNvPr>
          <p:cNvCxnSpPr>
            <a:cxnSpLocks/>
          </p:cNvCxnSpPr>
          <p:nvPr/>
        </p:nvCxnSpPr>
        <p:spPr>
          <a:xfrm flipH="1" flipV="1">
            <a:off x="6912864" y="3795950"/>
            <a:ext cx="721708" cy="167231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875D03A-88F9-1BC7-4C8A-E8D250752860}"/>
              </a:ext>
            </a:extLst>
          </p:cNvPr>
          <p:cNvSpPr txBox="1"/>
          <p:nvPr/>
        </p:nvSpPr>
        <p:spPr>
          <a:xfrm>
            <a:off x="6358181" y="597752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Πηνειός</a:t>
            </a:r>
          </a:p>
        </p:txBody>
      </p: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3DCD0AA0-A446-8D97-5CA4-875A148B91BF}"/>
              </a:ext>
            </a:extLst>
          </p:cNvPr>
          <p:cNvCxnSpPr>
            <a:cxnSpLocks/>
          </p:cNvCxnSpPr>
          <p:nvPr/>
        </p:nvCxnSpPr>
        <p:spPr>
          <a:xfrm flipH="1" flipV="1">
            <a:off x="181155" y="4027736"/>
            <a:ext cx="971544" cy="18367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6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χάρτης, εναέριος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8B17A8F-2331-2942-C914-A282D5EA9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" y="0"/>
            <a:ext cx="1218062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17B9D-699F-7307-0248-591B1EE51FBE}"/>
              </a:ext>
            </a:extLst>
          </p:cNvPr>
          <p:cNvSpPr txBox="1"/>
          <p:nvPr/>
        </p:nvSpPr>
        <p:spPr>
          <a:xfrm>
            <a:off x="2576945" y="407324"/>
            <a:ext cx="73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Ροδιά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1E749-933A-CAB3-61C1-609706239100}"/>
              </a:ext>
            </a:extLst>
          </p:cNvPr>
          <p:cNvSpPr txBox="1"/>
          <p:nvPr/>
        </p:nvSpPr>
        <p:spPr>
          <a:xfrm>
            <a:off x="7459287" y="4626618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Γυρτώνη</a:t>
            </a:r>
            <a:endParaRPr lang="el-GR" dirty="0">
              <a:solidFill>
                <a:schemeClr val="bg1"/>
              </a:solidFill>
              <a:highlight>
                <a:srgbClr val="008080"/>
              </a:highligh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56924-C25D-666B-5464-F0C19EA4E4A3}"/>
              </a:ext>
            </a:extLst>
          </p:cNvPr>
          <p:cNvSpPr txBox="1"/>
          <p:nvPr/>
        </p:nvSpPr>
        <p:spPr>
          <a:xfrm>
            <a:off x="3155102" y="4170219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Βρυότοπος</a:t>
            </a:r>
            <a:endParaRPr lang="el-GR" dirty="0">
              <a:solidFill>
                <a:schemeClr val="bg1"/>
              </a:solidFill>
              <a:highlight>
                <a:srgbClr val="008080"/>
              </a:highlight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99B59-67C9-FFF5-4DE6-F949B8BCDB10}"/>
              </a:ext>
            </a:extLst>
          </p:cNvPr>
          <p:cNvSpPr txBox="1"/>
          <p:nvPr/>
        </p:nvSpPr>
        <p:spPr>
          <a:xfrm>
            <a:off x="1138844" y="499595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Αμπελώνας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29082-9BA1-97A9-9807-9BFD9DFBE52C}"/>
              </a:ext>
            </a:extLst>
          </p:cNvPr>
          <p:cNvSpPr txBox="1"/>
          <p:nvPr/>
        </p:nvSpPr>
        <p:spPr>
          <a:xfrm>
            <a:off x="6761211" y="5885205"/>
            <a:ext cx="178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Θυρόφραγμα</a:t>
            </a:r>
            <a:r>
              <a:rPr lang="el-GR" sz="140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-  </a:t>
            </a:r>
          </a:p>
          <a:p>
            <a:r>
              <a:rPr lang="el-GR" sz="140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ανάχωμα - δρόμος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61165-970F-D02C-DB01-8CB844BCC0D0}"/>
              </a:ext>
            </a:extLst>
          </p:cNvPr>
          <p:cNvSpPr txBox="1"/>
          <p:nvPr/>
        </p:nvSpPr>
        <p:spPr>
          <a:xfrm>
            <a:off x="5264726" y="268738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Πηνειός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0FC3A58-2082-E50D-C670-4893DA18B43F}"/>
              </a:ext>
            </a:extLst>
          </p:cNvPr>
          <p:cNvCxnSpPr>
            <a:cxnSpLocks/>
          </p:cNvCxnSpPr>
          <p:nvPr/>
        </p:nvCxnSpPr>
        <p:spPr>
          <a:xfrm flipH="1" flipV="1">
            <a:off x="4314305" y="881149"/>
            <a:ext cx="648393" cy="315884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8F6BC3-F8A2-DAA0-1F6E-80A5C3377B8C}"/>
              </a:ext>
            </a:extLst>
          </p:cNvPr>
          <p:cNvSpPr txBox="1"/>
          <p:nvPr/>
        </p:nvSpPr>
        <p:spPr>
          <a:xfrm>
            <a:off x="4741561" y="610585"/>
            <a:ext cx="218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Στενωπός Πηνειού</a:t>
            </a:r>
          </a:p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(«</a:t>
            </a:r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λαιμομπούκαλο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»)</a:t>
            </a:r>
          </a:p>
        </p:txBody>
      </p: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FC88025B-18B9-49ED-96A8-2F06C09395DF}"/>
              </a:ext>
            </a:extLst>
          </p:cNvPr>
          <p:cNvCxnSpPr>
            <a:cxnSpLocks/>
          </p:cNvCxnSpPr>
          <p:nvPr/>
        </p:nvCxnSpPr>
        <p:spPr>
          <a:xfrm flipV="1">
            <a:off x="6242196" y="5644342"/>
            <a:ext cx="1217091" cy="6030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FA890B55-38EC-3C75-5DA4-D80829C9543A}"/>
              </a:ext>
            </a:extLst>
          </p:cNvPr>
          <p:cNvCxnSpPr>
            <a:cxnSpLocks/>
          </p:cNvCxnSpPr>
          <p:nvPr/>
        </p:nvCxnSpPr>
        <p:spPr>
          <a:xfrm flipH="1" flipV="1">
            <a:off x="6184668" y="4539551"/>
            <a:ext cx="57528" cy="467281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5CF977CB-6F0E-3F49-D16F-7C44C77ECBEB}"/>
              </a:ext>
            </a:extLst>
          </p:cNvPr>
          <p:cNvCxnSpPr>
            <a:cxnSpLocks/>
          </p:cNvCxnSpPr>
          <p:nvPr/>
        </p:nvCxnSpPr>
        <p:spPr>
          <a:xfrm flipH="1">
            <a:off x="7315200" y="5802284"/>
            <a:ext cx="144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1DF704D6-5FB2-A058-883B-7F4554B79406}"/>
              </a:ext>
            </a:extLst>
          </p:cNvPr>
          <p:cNvSpPr/>
          <p:nvPr/>
        </p:nvSpPr>
        <p:spPr>
          <a:xfrm rot="19902511" flipV="1">
            <a:off x="7229146" y="5686833"/>
            <a:ext cx="143170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93FBE8F1-DDBC-26A9-14BE-C0C6E9608562}"/>
              </a:ext>
            </a:extLst>
          </p:cNvPr>
          <p:cNvCxnSpPr>
            <a:cxnSpLocks/>
          </p:cNvCxnSpPr>
          <p:nvPr/>
        </p:nvCxnSpPr>
        <p:spPr>
          <a:xfrm flipH="1" flipV="1">
            <a:off x="5729937" y="3429000"/>
            <a:ext cx="57528" cy="467281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122C928C-7980-2E76-27D7-A34F1A210D9B}"/>
              </a:ext>
            </a:extLst>
          </p:cNvPr>
          <p:cNvCxnSpPr>
            <a:cxnSpLocks/>
          </p:cNvCxnSpPr>
          <p:nvPr/>
        </p:nvCxnSpPr>
        <p:spPr>
          <a:xfrm flipH="1" flipV="1">
            <a:off x="4145959" y="1384188"/>
            <a:ext cx="57528" cy="467281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A893D6B-D364-F562-933C-F58AF1CD84A5}"/>
              </a:ext>
            </a:extLst>
          </p:cNvPr>
          <p:cNvSpPr txBox="1"/>
          <p:nvPr/>
        </p:nvSpPr>
        <p:spPr>
          <a:xfrm>
            <a:off x="4305217" y="6450276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Φαλάνη</a:t>
            </a:r>
            <a:endParaRPr lang="el-GR" dirty="0">
              <a:solidFill>
                <a:schemeClr val="bg1"/>
              </a:solidFill>
              <a:highlight>
                <a:srgbClr val="008080"/>
              </a:highligh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38DE4-A754-0F03-FE06-F0255B5E4089}"/>
              </a:ext>
            </a:extLst>
          </p:cNvPr>
          <p:cNvSpPr txBox="1"/>
          <p:nvPr/>
        </p:nvSpPr>
        <p:spPr>
          <a:xfrm>
            <a:off x="11067227" y="3067745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Ν.Ε.Ο</a:t>
            </a:r>
          </a:p>
        </p:txBody>
      </p: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D4FDEC0A-FAF1-E5FA-0831-4DC24745D8C5}"/>
              </a:ext>
            </a:extLst>
          </p:cNvPr>
          <p:cNvCxnSpPr>
            <a:cxnSpLocks/>
          </p:cNvCxnSpPr>
          <p:nvPr/>
        </p:nvCxnSpPr>
        <p:spPr>
          <a:xfrm flipV="1">
            <a:off x="11440468" y="2268747"/>
            <a:ext cx="291457" cy="706600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320DA26-93E9-E9DB-14DF-72C51B335A3B}"/>
              </a:ext>
            </a:extLst>
          </p:cNvPr>
          <p:cNvSpPr txBox="1"/>
          <p:nvPr/>
        </p:nvSpPr>
        <p:spPr>
          <a:xfrm>
            <a:off x="10729740" y="185146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Θεσσαλονίκη</a:t>
            </a:r>
          </a:p>
        </p:txBody>
      </p: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839A906D-027A-CA3B-7879-9F78AC9512C5}"/>
              </a:ext>
            </a:extLst>
          </p:cNvPr>
          <p:cNvCxnSpPr>
            <a:cxnSpLocks/>
          </p:cNvCxnSpPr>
          <p:nvPr/>
        </p:nvCxnSpPr>
        <p:spPr>
          <a:xfrm flipV="1">
            <a:off x="4465076" y="313787"/>
            <a:ext cx="301966" cy="393579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C6BB5D2-CA79-C4EC-6F6F-61F46BF37AE0}"/>
              </a:ext>
            </a:extLst>
          </p:cNvPr>
          <p:cNvSpPr txBox="1"/>
          <p:nvPr/>
        </p:nvSpPr>
        <p:spPr>
          <a:xfrm>
            <a:off x="1171706" y="189941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Τιταρήσιος</a:t>
            </a:r>
          </a:p>
        </p:txBody>
      </p: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B5D70705-2877-4EED-7077-8B808873B5CA}"/>
              </a:ext>
            </a:extLst>
          </p:cNvPr>
          <p:cNvCxnSpPr>
            <a:cxnSpLocks/>
          </p:cNvCxnSpPr>
          <p:nvPr/>
        </p:nvCxnSpPr>
        <p:spPr>
          <a:xfrm flipV="1">
            <a:off x="2173857" y="1367750"/>
            <a:ext cx="1508856" cy="483719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4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στιγμιότυπο οθόνης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6C50908-3FCD-ADCC-6C3D-F9AF0410E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99B09C0F-670F-51E3-611B-085BBA2EEF6F}"/>
              </a:ext>
            </a:extLst>
          </p:cNvPr>
          <p:cNvCxnSpPr>
            <a:cxnSpLocks/>
          </p:cNvCxnSpPr>
          <p:nvPr/>
        </p:nvCxnSpPr>
        <p:spPr>
          <a:xfrm>
            <a:off x="8272732" y="3364302"/>
            <a:ext cx="871268" cy="802256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05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εροφωτογραφία, εξωτερικός χώρος/ύπαιθρος, Πανοραμική άποψη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4351C1D8-83A8-4A8A-3253-827599F4D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D84A8F-63FF-6238-05DA-506B12C27573}"/>
              </a:ext>
            </a:extLst>
          </p:cNvPr>
          <p:cNvSpPr txBox="1"/>
          <p:nvPr/>
        </p:nvSpPr>
        <p:spPr>
          <a:xfrm>
            <a:off x="4520241" y="293300"/>
            <a:ext cx="315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Λήψη με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drone 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(10/9/2023)</a:t>
            </a:r>
          </a:p>
        </p:txBody>
      </p:sp>
    </p:spTree>
    <p:extLst>
      <p:ext uri="{BB962C8B-B14F-4D97-AF65-F5344CB8AC3E}">
        <p14:creationId xmlns:p14="http://schemas.microsoft.com/office/powerpoint/2010/main" val="83047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Αεροφωτογραφία, Πανοραμική άποψη, εναέ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1F5E947-5992-2098-6D27-DAAC5F0B4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CDE0D-0596-5B7D-F0DB-82F8AD515A51}"/>
              </a:ext>
            </a:extLst>
          </p:cNvPr>
          <p:cNvSpPr txBox="1"/>
          <p:nvPr/>
        </p:nvSpPr>
        <p:spPr>
          <a:xfrm>
            <a:off x="5060829" y="345058"/>
            <a:ext cx="286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Λήψη με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drone 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(22/9/2023)</a:t>
            </a:r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C6AF1EA5-52F3-4D78-A217-7A7050CA8D87}"/>
              </a:ext>
            </a:extLst>
          </p:cNvPr>
          <p:cNvCxnSpPr>
            <a:cxnSpLocks/>
          </p:cNvCxnSpPr>
          <p:nvPr/>
        </p:nvCxnSpPr>
        <p:spPr>
          <a:xfrm>
            <a:off x="2380891" y="3976777"/>
            <a:ext cx="3157267" cy="94891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79FE9723-D8C8-79FB-AC21-555C2D2C815F}"/>
              </a:ext>
            </a:extLst>
          </p:cNvPr>
          <p:cNvCxnSpPr>
            <a:cxnSpLocks/>
          </p:cNvCxnSpPr>
          <p:nvPr/>
        </p:nvCxnSpPr>
        <p:spPr>
          <a:xfrm>
            <a:off x="8235352" y="4249946"/>
            <a:ext cx="3157267" cy="94891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F23F57-4C9B-ECBF-7BDA-3388EE98D309}"/>
              </a:ext>
            </a:extLst>
          </p:cNvPr>
          <p:cNvSpPr txBox="1"/>
          <p:nvPr/>
        </p:nvSpPr>
        <p:spPr>
          <a:xfrm>
            <a:off x="3072197" y="4112725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Πηνειός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F3C8DC-EC78-6CC5-1F7D-57CB486A9250}"/>
              </a:ext>
            </a:extLst>
          </p:cNvPr>
          <p:cNvSpPr txBox="1"/>
          <p:nvPr/>
        </p:nvSpPr>
        <p:spPr>
          <a:xfrm>
            <a:off x="7647020" y="1560753"/>
            <a:ext cx="2039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Ανάχωμα (δρόμος) </a:t>
            </a:r>
          </a:p>
          <a:p>
            <a:pPr algn="ctr"/>
            <a:r>
              <a:rPr lang="el-GR" sz="140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που έσπασαν οι αρχές  </a:t>
            </a:r>
          </a:p>
        </p:txBody>
      </p:sp>
    </p:spTree>
    <p:extLst>
      <p:ext uri="{BB962C8B-B14F-4D97-AF65-F5344CB8AC3E}">
        <p14:creationId xmlns:p14="http://schemas.microsoft.com/office/powerpoint/2010/main" val="160354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νερό, ουρανός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92B2883-DBCD-8D84-BB5A-BEE0875D7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034FA-F700-3547-ED8A-556E78F4A07F}"/>
              </a:ext>
            </a:extLst>
          </p:cNvPr>
          <p:cNvSpPr txBox="1"/>
          <p:nvPr/>
        </p:nvSpPr>
        <p:spPr>
          <a:xfrm>
            <a:off x="2984738" y="6219647"/>
            <a:ext cx="699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</a:rPr>
              <a:t>Θυρόφραγμα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 με φερτά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 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πριν την έλευση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Elias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 (23/9/2023)</a:t>
            </a:r>
          </a:p>
        </p:txBody>
      </p:sp>
    </p:spTree>
    <p:extLst>
      <p:ext uri="{BB962C8B-B14F-4D97-AF65-F5344CB8AC3E}">
        <p14:creationId xmlns:p14="http://schemas.microsoft.com/office/powerpoint/2010/main" val="2540432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εροφωτογραφία, εναέριος, Πανοραμική άποψη, εκβολή&#10;&#10;Περιγραφή που δημιουργήθηκε αυτόματα">
            <a:extLst>
              <a:ext uri="{FF2B5EF4-FFF2-40B4-BE49-F238E27FC236}">
                <a16:creationId xmlns:a16="http://schemas.microsoft.com/office/drawing/2014/main" id="{A15AB59B-D29B-42F1-0650-2E8097EF8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DA074-FFA4-A6CE-24D6-2A2659C50D0B}"/>
              </a:ext>
            </a:extLst>
          </p:cNvPr>
          <p:cNvSpPr txBox="1"/>
          <p:nvPr/>
        </p:nvSpPr>
        <p:spPr>
          <a:xfrm>
            <a:off x="5125283" y="58466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Πηνειός</a:t>
            </a:r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EE61D614-CEA2-06C5-4F63-66F32671700C}"/>
              </a:ext>
            </a:extLst>
          </p:cNvPr>
          <p:cNvCxnSpPr>
            <a:cxnSpLocks/>
          </p:cNvCxnSpPr>
          <p:nvPr/>
        </p:nvCxnSpPr>
        <p:spPr>
          <a:xfrm flipV="1">
            <a:off x="423888" y="6215966"/>
            <a:ext cx="3897946" cy="172529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35C4861E-8936-440C-B49D-54F85136EF70}"/>
              </a:ext>
            </a:extLst>
          </p:cNvPr>
          <p:cNvCxnSpPr>
            <a:cxnSpLocks/>
          </p:cNvCxnSpPr>
          <p:nvPr/>
        </p:nvCxnSpPr>
        <p:spPr>
          <a:xfrm flipV="1">
            <a:off x="7496355" y="3812875"/>
            <a:ext cx="0" cy="1380227"/>
          </a:xfrm>
          <a:prstGeom prst="straightConnector1">
            <a:avLst/>
          </a:prstGeom>
          <a:ln w="381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20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529A076-24A7-5B75-03BE-608223BB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62E85-1A43-418E-87A0-3F67DEF00A9C}" type="slidenum">
              <a:rPr kumimoji="0" lang="el-GR" altLang="el-G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l-GR" altLang="el-G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0D43B38-A3BB-C3BB-A041-99B37FF7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6524"/>
            <a:ext cx="11508509" cy="658495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B6D19743-635E-A062-9139-A3FB0FFF2CF1}"/>
              </a:ext>
            </a:extLst>
          </p:cNvPr>
          <p:cNvSpPr>
            <a:spLocks/>
          </p:cNvSpPr>
          <p:nvPr/>
        </p:nvSpPr>
        <p:spPr bwMode="auto">
          <a:xfrm>
            <a:off x="954897" y="238124"/>
            <a:ext cx="1597025" cy="609600"/>
          </a:xfrm>
          <a:prstGeom prst="borderCallout1">
            <a:avLst>
              <a:gd name="adj1" fmla="val 56629"/>
              <a:gd name="adj2" fmla="val 99908"/>
              <a:gd name="adj3" fmla="val 10796"/>
              <a:gd name="adj4" fmla="val 143284"/>
            </a:avLst>
          </a:prstGeom>
          <a:solidFill>
            <a:schemeClr val="bg2"/>
          </a:solidFill>
          <a:ln w="19050">
            <a:solidFill>
              <a:srgbClr val="C00000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Τεχνικό εισόδου Σ3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746B5C1-7FCD-F9C3-FFE3-844F8342E1E2}"/>
              </a:ext>
            </a:extLst>
          </p:cNvPr>
          <p:cNvSpPr>
            <a:spLocks/>
          </p:cNvSpPr>
          <p:nvPr/>
        </p:nvSpPr>
        <p:spPr bwMode="auto">
          <a:xfrm>
            <a:off x="714750" y="1960705"/>
            <a:ext cx="1597025" cy="609600"/>
          </a:xfrm>
          <a:prstGeom prst="borderCallout1">
            <a:avLst>
              <a:gd name="adj1" fmla="val 56629"/>
              <a:gd name="adj2" fmla="val 99908"/>
              <a:gd name="adj3" fmla="val 154735"/>
              <a:gd name="adj4" fmla="val 118993"/>
            </a:avLst>
          </a:prstGeom>
          <a:solidFill>
            <a:schemeClr val="bg2"/>
          </a:solidFill>
          <a:ln w="19050">
            <a:solidFill>
              <a:srgbClr val="C00000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Κόμβος «Πέτρας»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A14240B0-FA3E-92F6-6CA5-F1021F3E92B6}"/>
              </a:ext>
            </a:extLst>
          </p:cNvPr>
          <p:cNvSpPr>
            <a:spLocks/>
          </p:cNvSpPr>
          <p:nvPr/>
        </p:nvSpPr>
        <p:spPr bwMode="auto">
          <a:xfrm>
            <a:off x="10258914" y="2341993"/>
            <a:ext cx="1597025" cy="609600"/>
          </a:xfrm>
          <a:prstGeom prst="borderCallout1">
            <a:avLst>
              <a:gd name="adj1" fmla="val 99053"/>
              <a:gd name="adj2" fmla="val 36289"/>
              <a:gd name="adj3" fmla="val 239583"/>
              <a:gd name="adj4" fmla="val -9400"/>
            </a:avLst>
          </a:prstGeom>
          <a:solidFill>
            <a:schemeClr val="bg2"/>
          </a:solidFill>
          <a:ln w="19050">
            <a:solidFill>
              <a:srgbClr val="C00000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Ανατολικό ανάχωμα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EC00E0C9-474E-E212-BD37-17C367A9D690}"/>
              </a:ext>
            </a:extLst>
          </p:cNvPr>
          <p:cNvSpPr>
            <a:spLocks/>
          </p:cNvSpPr>
          <p:nvPr/>
        </p:nvSpPr>
        <p:spPr bwMode="auto">
          <a:xfrm>
            <a:off x="3159255" y="5970300"/>
            <a:ext cx="1597025" cy="609600"/>
          </a:xfrm>
          <a:prstGeom prst="borderCallout1">
            <a:avLst>
              <a:gd name="adj1" fmla="val 52084"/>
              <a:gd name="adj2" fmla="val 100486"/>
              <a:gd name="adj3" fmla="val 62311"/>
              <a:gd name="adj4" fmla="val 153695"/>
            </a:avLst>
          </a:prstGeom>
          <a:solidFill>
            <a:schemeClr val="bg2"/>
          </a:solidFill>
          <a:ln w="19050">
            <a:solidFill>
              <a:srgbClr val="C00000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Τεχνικό εισόδου Σ4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19421070-7D2D-D317-13E2-D733E7F3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037" y="238124"/>
            <a:ext cx="589806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Δορυφορική απεικόνιση Λίμνης Κάρλας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B8AD3BE2-4345-E6CA-0C09-90DB5C75FD7F}"/>
              </a:ext>
            </a:extLst>
          </p:cNvPr>
          <p:cNvSpPr>
            <a:spLocks/>
          </p:cNvSpPr>
          <p:nvPr/>
        </p:nvSpPr>
        <p:spPr bwMode="auto">
          <a:xfrm>
            <a:off x="862531" y="4518891"/>
            <a:ext cx="1689391" cy="609600"/>
          </a:xfrm>
          <a:prstGeom prst="borderCallout1">
            <a:avLst>
              <a:gd name="adj1" fmla="val 568"/>
              <a:gd name="adj2" fmla="val 50170"/>
              <a:gd name="adj3" fmla="val -95265"/>
              <a:gd name="adj4" fmla="val 43808"/>
            </a:avLst>
          </a:prstGeom>
          <a:solidFill>
            <a:schemeClr val="bg2"/>
          </a:solidFill>
          <a:ln w="19050">
            <a:solidFill>
              <a:srgbClr val="C00000"/>
            </a:solidFill>
            <a:miter lim="800000"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Αεροδρόμιο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Στεφανοβικείου</a:t>
            </a:r>
            <a:endParaRPr kumimoji="0" lang="el-GR" altLang="el-G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BD906841-C79D-F330-0CA3-C3495678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Κώστας Γκούμας 15 Νοεμβρίου 2024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41180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1DD6C737-69FB-A295-117E-E28D74F6CFB4}"/>
              </a:ext>
            </a:extLst>
          </p:cNvPr>
          <p:cNvSpPr/>
          <p:nvPr/>
        </p:nvSpPr>
        <p:spPr>
          <a:xfrm>
            <a:off x="0" y="0"/>
            <a:ext cx="12192000" cy="693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</a:endParaRPr>
          </a:p>
        </p:txBody>
      </p:sp>
      <p:sp>
        <p:nvSpPr>
          <p:cNvPr id="5" name="Ορθογώνιο: Με κορνίζα 4">
            <a:extLst>
              <a:ext uri="{FF2B5EF4-FFF2-40B4-BE49-F238E27FC236}">
                <a16:creationId xmlns:a16="http://schemas.microsoft.com/office/drawing/2014/main" id="{6C089814-65E4-06CB-F355-FF69DA2BF191}"/>
              </a:ext>
            </a:extLst>
          </p:cNvPr>
          <p:cNvSpPr/>
          <p:nvPr/>
        </p:nvSpPr>
        <p:spPr>
          <a:xfrm>
            <a:off x="4419600" y="4648200"/>
            <a:ext cx="152400" cy="15240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00"/>
              </a:solidFill>
            </a:endParaRPr>
          </a:p>
        </p:txBody>
      </p:sp>
      <p:sp>
        <p:nvSpPr>
          <p:cNvPr id="8" name="Ορθογώνιο: Με κορνίζα 7">
            <a:extLst>
              <a:ext uri="{FF2B5EF4-FFF2-40B4-BE49-F238E27FC236}">
                <a16:creationId xmlns:a16="http://schemas.microsoft.com/office/drawing/2014/main" id="{6CE813B0-54A2-703E-9478-65957FE4360F}"/>
              </a:ext>
            </a:extLst>
          </p:cNvPr>
          <p:cNvSpPr/>
          <p:nvPr/>
        </p:nvSpPr>
        <p:spPr>
          <a:xfrm>
            <a:off x="4191000" y="4419600"/>
            <a:ext cx="137160" cy="7620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69545-3066-7919-0E07-9289AA83B835}"/>
              </a:ext>
            </a:extLst>
          </p:cNvPr>
          <p:cNvSpPr txBox="1"/>
          <p:nvPr/>
        </p:nvSpPr>
        <p:spPr>
          <a:xfrm>
            <a:off x="2791968" y="42188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Α’ </a:t>
            </a:r>
            <a:r>
              <a:rPr lang="el-GR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Αντ</a:t>
            </a:r>
            <a:r>
              <a:rPr lang="el-GR" sz="1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/</a:t>
            </a:r>
            <a:r>
              <a:rPr lang="el-GR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σιο</a:t>
            </a:r>
            <a:r>
              <a:rPr lang="el-GR" sz="1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ΤΟΕΒ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01D22-630D-B1EE-6165-102471ACB93F}"/>
              </a:ext>
            </a:extLst>
          </p:cNvPr>
          <p:cNvSpPr txBox="1"/>
          <p:nvPr/>
        </p:nvSpPr>
        <p:spPr>
          <a:xfrm>
            <a:off x="2286000" y="45859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Πηνειός - </a:t>
            </a:r>
            <a:r>
              <a:rPr lang="el-GR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Αντ</a:t>
            </a:r>
            <a:r>
              <a:rPr lang="el-GR" sz="1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/</a:t>
            </a:r>
            <a:r>
              <a:rPr lang="el-GR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σιο</a:t>
            </a:r>
            <a:r>
              <a:rPr lang="el-GR" sz="1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Κάρλας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0FCBA7F-C063-7E29-59B1-9C893CC0DF55}"/>
              </a:ext>
            </a:extLst>
          </p:cNvPr>
          <p:cNvSpPr/>
          <p:nvPr/>
        </p:nvSpPr>
        <p:spPr>
          <a:xfrm>
            <a:off x="10972800" y="3276600"/>
            <a:ext cx="1028700" cy="190500"/>
          </a:xfrm>
          <a:custGeom>
            <a:avLst/>
            <a:gdLst/>
            <a:ahLst/>
            <a:cxnLst/>
            <a:rect l="l" t="t" r="r" b="b"/>
            <a:pathLst>
              <a:path w="571500" h="167639">
                <a:moveTo>
                  <a:pt x="487679" y="0"/>
                </a:moveTo>
                <a:lnTo>
                  <a:pt x="487679" y="41909"/>
                </a:lnTo>
                <a:lnTo>
                  <a:pt x="0" y="41909"/>
                </a:lnTo>
                <a:lnTo>
                  <a:pt x="0" y="125729"/>
                </a:lnTo>
                <a:lnTo>
                  <a:pt x="487679" y="125729"/>
                </a:lnTo>
                <a:lnTo>
                  <a:pt x="487679" y="167639"/>
                </a:lnTo>
                <a:lnTo>
                  <a:pt x="571499" y="83819"/>
                </a:lnTo>
                <a:lnTo>
                  <a:pt x="487679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87D5A-7DDC-7C27-5BEB-A6C76E871DAC}"/>
              </a:ext>
            </a:extLst>
          </p:cNvPr>
          <p:cNvSpPr txBox="1"/>
          <p:nvPr/>
        </p:nvSpPr>
        <p:spPr>
          <a:xfrm>
            <a:off x="-6096" y="3094482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Θυρόφραγμα</a:t>
            </a:r>
            <a:r>
              <a:rPr lang="el-GR" sz="1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el-GR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Γυρτώνης</a:t>
            </a:r>
            <a:endParaRPr lang="el-GR" sz="1200" b="1" dirty="0">
              <a:solidFill>
                <a:srgbClr val="FF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3" name="Επεξήγηση: Αριστερό-δεξιό βέλος 2">
            <a:extLst>
              <a:ext uri="{FF2B5EF4-FFF2-40B4-BE49-F238E27FC236}">
                <a16:creationId xmlns:a16="http://schemas.microsoft.com/office/drawing/2014/main" id="{B52E7356-5310-257E-7F86-420BFE5237EF}"/>
              </a:ext>
            </a:extLst>
          </p:cNvPr>
          <p:cNvSpPr/>
          <p:nvPr/>
        </p:nvSpPr>
        <p:spPr>
          <a:xfrm rot="19671668" flipV="1">
            <a:off x="1236766" y="2823811"/>
            <a:ext cx="457200" cy="197741"/>
          </a:xfrm>
          <a:prstGeom prst="leftRight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F85B0D6-995F-9984-BA53-BC1173FB60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342" y="16168"/>
            <a:ext cx="10859316" cy="408234"/>
          </a:xfrm>
          <a:prstGeom prst="rect">
            <a:avLst/>
          </a:prstGeom>
        </p:spPr>
        <p:txBody>
          <a:bodyPr vert="horz" wrap="square" lIns="0" tIns="38526" rIns="0" bIns="0" rtlCol="0">
            <a:spAutoFit/>
          </a:bodyPr>
          <a:lstStyle/>
          <a:p>
            <a:pPr marL="473709" algn="ctr">
              <a:lnSpc>
                <a:spcPct val="100000"/>
              </a:lnSpc>
            </a:pPr>
            <a:r>
              <a:rPr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Δ</a:t>
            </a:r>
            <a:r>
              <a:rPr sz="2400" spc="-1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ι</a:t>
            </a:r>
            <a:r>
              <a:rPr sz="2400" spc="-15" dirty="0">
                <a:solidFill>
                  <a:srgbClr val="FF0000"/>
                </a:solidFill>
                <a:latin typeface="Comic Sans MS" panose="030F0702030302020204" pitchFamily="66" charset="0"/>
              </a:rPr>
              <a:t>αδρ</a:t>
            </a:r>
            <a:r>
              <a:rPr sz="2400" spc="-25" dirty="0">
                <a:solidFill>
                  <a:srgbClr val="FF0000"/>
                </a:solidFill>
                <a:latin typeface="Comic Sans MS" panose="030F0702030302020204" pitchFamily="66" charset="0"/>
              </a:rPr>
              <a:t>ο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μή </a:t>
            </a:r>
            <a:r>
              <a:rPr sz="2400" spc="-15" dirty="0">
                <a:solidFill>
                  <a:srgbClr val="FF0000"/>
                </a:solidFill>
                <a:latin typeface="Comic Sans MS" panose="030F0702030302020204" pitchFamily="66" charset="0"/>
              </a:rPr>
              <a:t>νερ</a:t>
            </a:r>
            <a:r>
              <a:rPr sz="2400" spc="-25" dirty="0">
                <a:solidFill>
                  <a:srgbClr val="FF0000"/>
                </a:solidFill>
                <a:latin typeface="Comic Sans MS" panose="030F0702030302020204" pitchFamily="66" charset="0"/>
              </a:rPr>
              <a:t>ο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ύ α</a:t>
            </a:r>
            <a:r>
              <a:rPr sz="2400" spc="-10" dirty="0">
                <a:solidFill>
                  <a:srgbClr val="FF0000"/>
                </a:solidFill>
                <a:latin typeface="Comic Sans MS" panose="030F0702030302020204" pitchFamily="66" charset="0"/>
              </a:rPr>
              <a:t>π</a:t>
            </a:r>
            <a:r>
              <a:rPr sz="2400" spc="-15" dirty="0">
                <a:solidFill>
                  <a:srgbClr val="FF0000"/>
                </a:solidFill>
                <a:latin typeface="Comic Sans MS" panose="030F0702030302020204" pitchFamily="66" charset="0"/>
              </a:rPr>
              <a:t>ό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omic Sans MS" panose="030F0702030302020204" pitchFamily="66" charset="0"/>
              </a:rPr>
              <a:t>τ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ην </a:t>
            </a:r>
            <a:r>
              <a:rPr sz="2400" spc="-10" dirty="0">
                <a:solidFill>
                  <a:srgbClr val="FF0000"/>
                </a:solidFill>
                <a:latin typeface="Comic Sans MS" panose="030F0702030302020204" pitchFamily="66" charset="0"/>
              </a:rPr>
              <a:t>περι</a:t>
            </a:r>
            <a:r>
              <a:rPr sz="2400" spc="-25" dirty="0">
                <a:solidFill>
                  <a:srgbClr val="FF0000"/>
                </a:solidFill>
                <a:latin typeface="Comic Sans MS" panose="030F0702030302020204" pitchFamily="66" charset="0"/>
              </a:rPr>
              <a:t>ο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χή</a:t>
            </a:r>
            <a:r>
              <a:rPr sz="2400" spc="-25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Γυ</a:t>
            </a:r>
            <a:r>
              <a:rPr sz="2400" spc="-10" dirty="0">
                <a:solidFill>
                  <a:srgbClr val="FF0000"/>
                </a:solidFill>
                <a:latin typeface="Comic Sans MS" panose="030F0702030302020204" pitchFamily="66" charset="0"/>
              </a:rPr>
              <a:t>ρ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τώνης</a:t>
            </a:r>
            <a:r>
              <a:rPr sz="2400" spc="-1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π</a:t>
            </a:r>
            <a:r>
              <a:rPr sz="2400" spc="-10" dirty="0">
                <a:solidFill>
                  <a:srgbClr val="FF0000"/>
                </a:solidFill>
                <a:latin typeface="Comic Sans MS" panose="030F0702030302020204" pitchFamily="66" charset="0"/>
              </a:rPr>
              <a:t>ρ</a:t>
            </a:r>
            <a:r>
              <a:rPr sz="2400" spc="-15" dirty="0">
                <a:solidFill>
                  <a:srgbClr val="FF0000"/>
                </a:solidFill>
                <a:latin typeface="Comic Sans MS" panose="030F0702030302020204" pitchFamily="66" charset="0"/>
              </a:rPr>
              <a:t>ος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Παρακάρλια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- </a:t>
            </a:r>
            <a:r>
              <a:rPr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Κά</a:t>
            </a:r>
            <a:r>
              <a:rPr sz="2400" spc="-1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ρ</a:t>
            </a:r>
            <a:r>
              <a:rPr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λ</a:t>
            </a:r>
            <a:r>
              <a:rPr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endParaRPr sz="2400" dirty="0">
              <a:solidFill>
                <a:srgbClr val="FF0000"/>
              </a:solidFill>
              <a:latin typeface="Comic Sans MS" panose="030F0702030302020204" pitchFamily="66" charset="0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C7880-4F98-61DF-B973-37F0854F0E04}"/>
              </a:ext>
            </a:extLst>
          </p:cNvPr>
          <p:cNvSpPr txBox="1"/>
          <p:nvPr/>
        </p:nvSpPr>
        <p:spPr>
          <a:xfrm>
            <a:off x="5791200" y="5638800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Σ1 ή Ι1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44AA5-C600-C3EA-435F-C7EFED59BE75}"/>
              </a:ext>
            </a:extLst>
          </p:cNvPr>
          <p:cNvSpPr txBox="1"/>
          <p:nvPr/>
        </p:nvSpPr>
        <p:spPr>
          <a:xfrm>
            <a:off x="11353800" y="48006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4CBCA-8D43-F36E-9C02-BEAEDCD54258}"/>
              </a:ext>
            </a:extLst>
          </p:cNvPr>
          <p:cNvSpPr txBox="1"/>
          <p:nvPr/>
        </p:nvSpPr>
        <p:spPr>
          <a:xfrm>
            <a:off x="10492866" y="90648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1Τ</a:t>
            </a:r>
          </a:p>
        </p:txBody>
      </p:sp>
    </p:spTree>
    <p:extLst>
      <p:ext uri="{BB962C8B-B14F-4D97-AF65-F5344CB8AC3E}">
        <p14:creationId xmlns:p14="http://schemas.microsoft.com/office/powerpoint/2010/main" val="1534454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373" y="351282"/>
            <a:ext cx="11543030" cy="6156960"/>
          </a:xfrm>
          <a:custGeom>
            <a:avLst/>
            <a:gdLst/>
            <a:ahLst/>
            <a:cxnLst/>
            <a:rect l="l" t="t" r="r" b="b"/>
            <a:pathLst>
              <a:path w="11543030" h="6156959">
                <a:moveTo>
                  <a:pt x="0" y="6156959"/>
                </a:moveTo>
                <a:lnTo>
                  <a:pt x="11542775" y="6156959"/>
                </a:lnTo>
                <a:lnTo>
                  <a:pt x="11542775" y="0"/>
                </a:lnTo>
                <a:lnTo>
                  <a:pt x="0" y="0"/>
                </a:lnTo>
                <a:lnTo>
                  <a:pt x="0" y="6156959"/>
                </a:lnTo>
                <a:close/>
              </a:path>
            </a:pathLst>
          </a:custGeom>
          <a:ln w="25399">
            <a:solidFill>
              <a:srgbClr val="E1C0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7820">
              <a:lnSpc>
                <a:spcPct val="100000"/>
              </a:lnSpc>
            </a:pPr>
            <a:r>
              <a:rPr spc="-20" dirty="0"/>
              <a:t>Γ</a:t>
            </a:r>
            <a:r>
              <a:rPr spc="-10" dirty="0"/>
              <a:t>ενι</a:t>
            </a:r>
            <a:r>
              <a:rPr spc="-30" dirty="0"/>
              <a:t>κ</a:t>
            </a:r>
            <a:r>
              <a:rPr spc="-15" dirty="0"/>
              <a:t>ή</a:t>
            </a:r>
            <a:r>
              <a:rPr spc="20" dirty="0"/>
              <a:t> </a:t>
            </a:r>
            <a:r>
              <a:rPr spc="-15" dirty="0"/>
              <a:t>από</a:t>
            </a:r>
            <a:r>
              <a:rPr spc="-30" dirty="0"/>
              <a:t>ψ</a:t>
            </a:r>
            <a:r>
              <a:rPr spc="-15" dirty="0"/>
              <a:t>η</a:t>
            </a:r>
            <a:r>
              <a:rPr spc="40" dirty="0"/>
              <a:t> </a:t>
            </a:r>
            <a:r>
              <a:rPr spc="-15" dirty="0"/>
              <a:t>πλημ</a:t>
            </a:r>
            <a:r>
              <a:rPr spc="-10" dirty="0"/>
              <a:t>μ</a:t>
            </a:r>
            <a:r>
              <a:rPr spc="-15" dirty="0"/>
              <a:t>υριμ</a:t>
            </a:r>
            <a:r>
              <a:rPr spc="-10" dirty="0"/>
              <a:t>έ</a:t>
            </a:r>
            <a:r>
              <a:rPr spc="-15" dirty="0"/>
              <a:t>νων</a:t>
            </a:r>
            <a:r>
              <a:rPr spc="40" dirty="0"/>
              <a:t> </a:t>
            </a:r>
            <a:r>
              <a:rPr spc="-15" dirty="0"/>
              <a:t>περιοχών</a:t>
            </a:r>
            <a:r>
              <a:rPr spc="15" dirty="0"/>
              <a:t> </a:t>
            </a:r>
            <a:r>
              <a:rPr spc="-15" dirty="0"/>
              <a:t>(Δήμητρα</a:t>
            </a:r>
            <a:r>
              <a:rPr spc="40" dirty="0"/>
              <a:t> </a:t>
            </a:r>
            <a:r>
              <a:rPr spc="-15" dirty="0"/>
              <a:t>–</a:t>
            </a:r>
            <a:r>
              <a:rPr dirty="0"/>
              <a:t> </a:t>
            </a:r>
            <a:r>
              <a:rPr spc="-15" dirty="0"/>
              <a:t>Καστρι</a:t>
            </a:r>
            <a:r>
              <a:rPr spc="10" dirty="0"/>
              <a:t> </a:t>
            </a:r>
            <a:r>
              <a:rPr spc="-15" dirty="0"/>
              <a:t>–</a:t>
            </a:r>
            <a:r>
              <a:rPr dirty="0"/>
              <a:t> </a:t>
            </a:r>
            <a:r>
              <a:rPr spc="-15" dirty="0"/>
              <a:t>Αμυγ</a:t>
            </a:r>
            <a:r>
              <a:rPr spc="-5" dirty="0"/>
              <a:t>δ</a:t>
            </a:r>
            <a:r>
              <a:rPr spc="-15" dirty="0"/>
              <a:t>αλή)</a:t>
            </a:r>
          </a:p>
        </p:txBody>
      </p:sp>
      <p:sp>
        <p:nvSpPr>
          <p:cNvPr id="4" name="object 4"/>
          <p:cNvSpPr/>
          <p:nvPr/>
        </p:nvSpPr>
        <p:spPr>
          <a:xfrm>
            <a:off x="490727" y="437388"/>
            <a:ext cx="11288267" cy="5963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441" y="423083"/>
            <a:ext cx="11316970" cy="5992495"/>
          </a:xfrm>
          <a:custGeom>
            <a:avLst/>
            <a:gdLst/>
            <a:ahLst/>
            <a:cxnLst/>
            <a:rect l="l" t="t" r="r" b="b"/>
            <a:pathLst>
              <a:path w="11316970" h="5992495">
                <a:moveTo>
                  <a:pt x="0" y="5992002"/>
                </a:moveTo>
                <a:lnTo>
                  <a:pt x="11316857" y="5992002"/>
                </a:lnTo>
                <a:lnTo>
                  <a:pt x="11316857" y="0"/>
                </a:lnTo>
                <a:lnTo>
                  <a:pt x="0" y="0"/>
                </a:lnTo>
                <a:lnTo>
                  <a:pt x="0" y="5992002"/>
                </a:lnTo>
                <a:close/>
              </a:path>
            </a:pathLst>
          </a:custGeom>
          <a:ln w="2857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01610" y="6511111"/>
            <a:ext cx="69024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FFFFFF"/>
                </a:solidFill>
                <a:latin typeface="Garamond"/>
                <a:cs typeface="Garamond"/>
              </a:rPr>
              <a:t>2023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5910E0E-FB40-058B-2857-CEBB55D1317A}"/>
              </a:ext>
            </a:extLst>
          </p:cNvPr>
          <p:cNvSpPr txBox="1">
            <a:spLocks/>
          </p:cNvSpPr>
          <p:nvPr/>
        </p:nvSpPr>
        <p:spPr>
          <a:xfrm>
            <a:off x="494482" y="2420"/>
            <a:ext cx="11203034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37820" algn="ctr"/>
            <a:r>
              <a:rPr lang="el-GR" sz="2000" b="1" spc="-20" dirty="0">
                <a:solidFill>
                  <a:srgbClr val="FF0000"/>
                </a:solidFill>
              </a:rPr>
              <a:t>Γ</a:t>
            </a:r>
            <a:r>
              <a:rPr lang="el-GR" sz="2000" b="1" spc="-10" dirty="0">
                <a:solidFill>
                  <a:srgbClr val="FF0000"/>
                </a:solidFill>
              </a:rPr>
              <a:t>ενι</a:t>
            </a:r>
            <a:r>
              <a:rPr lang="el-GR" sz="2000" b="1" spc="-30" dirty="0">
                <a:solidFill>
                  <a:srgbClr val="FF0000"/>
                </a:solidFill>
              </a:rPr>
              <a:t>κ</a:t>
            </a:r>
            <a:r>
              <a:rPr lang="el-GR" sz="2000" b="1" spc="-15" dirty="0">
                <a:solidFill>
                  <a:srgbClr val="FF0000"/>
                </a:solidFill>
              </a:rPr>
              <a:t>ή</a:t>
            </a:r>
            <a:r>
              <a:rPr lang="el-GR" sz="2000" b="1" spc="20" dirty="0">
                <a:solidFill>
                  <a:srgbClr val="FF0000"/>
                </a:solidFill>
              </a:rPr>
              <a:t> </a:t>
            </a:r>
            <a:r>
              <a:rPr lang="el-GR" sz="2000" b="1" spc="-15" dirty="0" err="1">
                <a:solidFill>
                  <a:srgbClr val="FF0000"/>
                </a:solidFill>
              </a:rPr>
              <a:t>από</a:t>
            </a:r>
            <a:r>
              <a:rPr lang="el-GR" sz="2000" b="1" spc="-30" dirty="0" err="1">
                <a:solidFill>
                  <a:srgbClr val="FF0000"/>
                </a:solidFill>
              </a:rPr>
              <a:t>ψ</a:t>
            </a:r>
            <a:r>
              <a:rPr lang="el-GR" sz="2000" b="1" spc="-15" dirty="0" err="1">
                <a:solidFill>
                  <a:srgbClr val="FF0000"/>
                </a:solidFill>
              </a:rPr>
              <a:t>η</a:t>
            </a:r>
            <a:r>
              <a:rPr lang="el-GR" sz="2000" b="1" spc="40" dirty="0">
                <a:solidFill>
                  <a:srgbClr val="FF0000"/>
                </a:solidFill>
              </a:rPr>
              <a:t> </a:t>
            </a:r>
            <a:r>
              <a:rPr lang="el-GR" sz="2000" b="1" spc="-15" dirty="0" err="1">
                <a:solidFill>
                  <a:srgbClr val="FF0000"/>
                </a:solidFill>
              </a:rPr>
              <a:t>πλημ</a:t>
            </a:r>
            <a:r>
              <a:rPr lang="el-GR" sz="2000" b="1" spc="-10" dirty="0" err="1">
                <a:solidFill>
                  <a:srgbClr val="FF0000"/>
                </a:solidFill>
              </a:rPr>
              <a:t>μ</a:t>
            </a:r>
            <a:r>
              <a:rPr lang="el-GR" sz="2000" b="1" spc="-15" dirty="0" err="1">
                <a:solidFill>
                  <a:srgbClr val="FF0000"/>
                </a:solidFill>
              </a:rPr>
              <a:t>υριμ</a:t>
            </a:r>
            <a:r>
              <a:rPr lang="el-GR" sz="2000" b="1" spc="-10" dirty="0" err="1">
                <a:solidFill>
                  <a:srgbClr val="FF0000"/>
                </a:solidFill>
              </a:rPr>
              <a:t>έ</a:t>
            </a:r>
            <a:r>
              <a:rPr lang="el-GR" sz="2000" b="1" spc="-15" dirty="0" err="1">
                <a:solidFill>
                  <a:srgbClr val="FF0000"/>
                </a:solidFill>
              </a:rPr>
              <a:t>νων</a:t>
            </a:r>
            <a:r>
              <a:rPr lang="el-GR" sz="2000" b="1" spc="40" dirty="0">
                <a:solidFill>
                  <a:srgbClr val="FF0000"/>
                </a:solidFill>
              </a:rPr>
              <a:t> </a:t>
            </a:r>
            <a:r>
              <a:rPr lang="el-GR" sz="2000" b="1" spc="-15" dirty="0">
                <a:solidFill>
                  <a:srgbClr val="FF0000"/>
                </a:solidFill>
              </a:rPr>
              <a:t>περιοχών</a:t>
            </a:r>
            <a:r>
              <a:rPr lang="el-GR" sz="2000" b="1" spc="15" dirty="0">
                <a:solidFill>
                  <a:srgbClr val="FF0000"/>
                </a:solidFill>
              </a:rPr>
              <a:t> </a:t>
            </a:r>
            <a:r>
              <a:rPr lang="el-GR" sz="2000" b="1" spc="-15" dirty="0">
                <a:solidFill>
                  <a:srgbClr val="FF0000"/>
                </a:solidFill>
              </a:rPr>
              <a:t>(Δήμητρα</a:t>
            </a:r>
            <a:r>
              <a:rPr lang="el-GR" sz="2000" b="1" spc="40" dirty="0">
                <a:solidFill>
                  <a:srgbClr val="FF0000"/>
                </a:solidFill>
              </a:rPr>
              <a:t> </a:t>
            </a:r>
            <a:r>
              <a:rPr lang="el-GR" sz="2000" b="1" spc="-15" dirty="0">
                <a:solidFill>
                  <a:srgbClr val="FF0000"/>
                </a:solidFill>
              </a:rPr>
              <a:t>–</a:t>
            </a:r>
            <a:r>
              <a:rPr lang="el-GR" sz="2000" b="1" dirty="0">
                <a:solidFill>
                  <a:srgbClr val="FF0000"/>
                </a:solidFill>
              </a:rPr>
              <a:t> </a:t>
            </a:r>
            <a:r>
              <a:rPr lang="el-GR" sz="2000" b="1" spc="-15" dirty="0" err="1">
                <a:solidFill>
                  <a:srgbClr val="FF0000"/>
                </a:solidFill>
              </a:rPr>
              <a:t>Καστρι</a:t>
            </a:r>
            <a:r>
              <a:rPr lang="el-GR" sz="2000" b="1" spc="10" dirty="0">
                <a:solidFill>
                  <a:srgbClr val="FF0000"/>
                </a:solidFill>
              </a:rPr>
              <a:t> </a:t>
            </a:r>
            <a:r>
              <a:rPr lang="el-GR" sz="2000" b="1" spc="-15" dirty="0">
                <a:solidFill>
                  <a:srgbClr val="FF0000"/>
                </a:solidFill>
              </a:rPr>
              <a:t>–</a:t>
            </a:r>
            <a:r>
              <a:rPr lang="el-GR" sz="2000" b="1" dirty="0">
                <a:solidFill>
                  <a:srgbClr val="FF0000"/>
                </a:solidFill>
              </a:rPr>
              <a:t> </a:t>
            </a:r>
            <a:r>
              <a:rPr lang="el-GR" sz="2000" b="1" spc="-15" dirty="0">
                <a:solidFill>
                  <a:srgbClr val="FF0000"/>
                </a:solidFill>
              </a:rPr>
              <a:t>Αμυγ</a:t>
            </a:r>
            <a:r>
              <a:rPr lang="el-GR" sz="2000" b="1" spc="-5" dirty="0">
                <a:solidFill>
                  <a:srgbClr val="FF0000"/>
                </a:solidFill>
              </a:rPr>
              <a:t>δ</a:t>
            </a:r>
            <a:r>
              <a:rPr lang="el-GR" sz="2000" b="1" spc="-15" dirty="0">
                <a:solidFill>
                  <a:srgbClr val="FF0000"/>
                </a:solidFill>
              </a:rPr>
              <a:t>αλή)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373" y="351282"/>
            <a:ext cx="11543030" cy="6156960"/>
          </a:xfrm>
          <a:custGeom>
            <a:avLst/>
            <a:gdLst/>
            <a:ahLst/>
            <a:cxnLst/>
            <a:rect l="l" t="t" r="r" b="b"/>
            <a:pathLst>
              <a:path w="11543030" h="6156959">
                <a:moveTo>
                  <a:pt x="0" y="6156959"/>
                </a:moveTo>
                <a:lnTo>
                  <a:pt x="11542775" y="6156959"/>
                </a:lnTo>
                <a:lnTo>
                  <a:pt x="11542775" y="0"/>
                </a:lnTo>
                <a:lnTo>
                  <a:pt x="0" y="0"/>
                </a:lnTo>
                <a:lnTo>
                  <a:pt x="0" y="6156959"/>
                </a:lnTo>
                <a:close/>
              </a:path>
            </a:pathLst>
          </a:custGeom>
          <a:ln w="25399">
            <a:solidFill>
              <a:srgbClr val="E1C0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7820">
              <a:lnSpc>
                <a:spcPct val="100000"/>
              </a:lnSpc>
            </a:pPr>
            <a:r>
              <a:rPr spc="-20" dirty="0"/>
              <a:t>Γ</a:t>
            </a:r>
            <a:r>
              <a:rPr spc="-10" dirty="0"/>
              <a:t>ενι</a:t>
            </a:r>
            <a:r>
              <a:rPr spc="-30" dirty="0"/>
              <a:t>κ</a:t>
            </a:r>
            <a:r>
              <a:rPr spc="-15" dirty="0"/>
              <a:t>ή</a:t>
            </a:r>
            <a:r>
              <a:rPr spc="20" dirty="0"/>
              <a:t> </a:t>
            </a:r>
            <a:r>
              <a:rPr spc="-15" dirty="0"/>
              <a:t>από</a:t>
            </a:r>
            <a:r>
              <a:rPr spc="-30" dirty="0"/>
              <a:t>ψ</a:t>
            </a:r>
            <a:r>
              <a:rPr spc="-15" dirty="0"/>
              <a:t>η</a:t>
            </a:r>
            <a:r>
              <a:rPr spc="40" dirty="0"/>
              <a:t> </a:t>
            </a:r>
            <a:r>
              <a:rPr spc="-15" dirty="0"/>
              <a:t>πλημ</a:t>
            </a:r>
            <a:r>
              <a:rPr spc="-10" dirty="0"/>
              <a:t>μ</a:t>
            </a:r>
            <a:r>
              <a:rPr spc="-15" dirty="0"/>
              <a:t>υριμ</a:t>
            </a:r>
            <a:r>
              <a:rPr spc="-10" dirty="0"/>
              <a:t>έ</a:t>
            </a:r>
            <a:r>
              <a:rPr spc="-15" dirty="0"/>
              <a:t>νων</a:t>
            </a:r>
            <a:r>
              <a:rPr spc="40" dirty="0"/>
              <a:t> </a:t>
            </a:r>
            <a:r>
              <a:rPr spc="-15" dirty="0"/>
              <a:t>περιοχών</a:t>
            </a:r>
            <a:r>
              <a:rPr spc="15" dirty="0"/>
              <a:t> </a:t>
            </a:r>
            <a:r>
              <a:rPr spc="-15" dirty="0"/>
              <a:t>(Δήμητρα</a:t>
            </a:r>
            <a:r>
              <a:rPr spc="40" dirty="0"/>
              <a:t> </a:t>
            </a:r>
            <a:r>
              <a:rPr spc="-15" dirty="0"/>
              <a:t>–</a:t>
            </a:r>
            <a:r>
              <a:rPr dirty="0"/>
              <a:t> </a:t>
            </a:r>
            <a:r>
              <a:rPr spc="-15" dirty="0"/>
              <a:t>Καστρι</a:t>
            </a:r>
            <a:r>
              <a:rPr spc="10" dirty="0"/>
              <a:t> </a:t>
            </a:r>
            <a:r>
              <a:rPr spc="-15" dirty="0"/>
              <a:t>–</a:t>
            </a:r>
            <a:r>
              <a:rPr dirty="0"/>
              <a:t> </a:t>
            </a:r>
            <a:r>
              <a:rPr spc="-15" dirty="0"/>
              <a:t>Αμυγ</a:t>
            </a:r>
            <a:r>
              <a:rPr spc="-5" dirty="0"/>
              <a:t>δ</a:t>
            </a:r>
            <a:r>
              <a:rPr spc="-15" dirty="0"/>
              <a:t>αλή)</a:t>
            </a:r>
          </a:p>
        </p:txBody>
      </p:sp>
      <p:sp>
        <p:nvSpPr>
          <p:cNvPr id="4" name="object 4"/>
          <p:cNvSpPr/>
          <p:nvPr/>
        </p:nvSpPr>
        <p:spPr>
          <a:xfrm>
            <a:off x="406908" y="437388"/>
            <a:ext cx="11341607" cy="5963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622" y="423083"/>
            <a:ext cx="11370310" cy="5992495"/>
          </a:xfrm>
          <a:custGeom>
            <a:avLst/>
            <a:gdLst/>
            <a:ahLst/>
            <a:cxnLst/>
            <a:rect l="l" t="t" r="r" b="b"/>
            <a:pathLst>
              <a:path w="11370310" h="5992495">
                <a:moveTo>
                  <a:pt x="0" y="5992002"/>
                </a:moveTo>
                <a:lnTo>
                  <a:pt x="11370197" y="5992002"/>
                </a:lnTo>
                <a:lnTo>
                  <a:pt x="11370197" y="0"/>
                </a:lnTo>
                <a:lnTo>
                  <a:pt x="0" y="0"/>
                </a:lnTo>
                <a:lnTo>
                  <a:pt x="0" y="5992002"/>
                </a:lnTo>
                <a:close/>
              </a:path>
            </a:pathLst>
          </a:custGeom>
          <a:ln w="2857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01610" y="6511111"/>
            <a:ext cx="69024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FFFFFF"/>
                </a:solidFill>
                <a:latin typeface="Garamond"/>
                <a:cs typeface="Garamond"/>
              </a:rPr>
              <a:t>2023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373" y="351282"/>
            <a:ext cx="11543030" cy="6156960"/>
          </a:xfrm>
          <a:custGeom>
            <a:avLst/>
            <a:gdLst/>
            <a:ahLst/>
            <a:cxnLst/>
            <a:rect l="l" t="t" r="r" b="b"/>
            <a:pathLst>
              <a:path w="11543030" h="6156959">
                <a:moveTo>
                  <a:pt x="0" y="6156959"/>
                </a:moveTo>
                <a:lnTo>
                  <a:pt x="11542775" y="6156959"/>
                </a:lnTo>
                <a:lnTo>
                  <a:pt x="11542775" y="0"/>
                </a:lnTo>
                <a:lnTo>
                  <a:pt x="0" y="0"/>
                </a:lnTo>
                <a:lnTo>
                  <a:pt x="0" y="6156959"/>
                </a:lnTo>
                <a:close/>
              </a:path>
            </a:pathLst>
          </a:custGeom>
          <a:ln w="25399">
            <a:solidFill>
              <a:srgbClr val="E1C0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93435" y="451104"/>
            <a:ext cx="6374891" cy="5983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6051" y="437388"/>
            <a:ext cx="4885943" cy="5996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9637" y="62202"/>
            <a:ext cx="1108856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9075">
              <a:lnSpc>
                <a:spcPct val="100000"/>
              </a:lnSpc>
            </a:pPr>
            <a:r>
              <a:rPr sz="2400" spc="-20" dirty="0"/>
              <a:t>Γ</a:t>
            </a:r>
            <a:r>
              <a:rPr sz="2400" spc="-10" dirty="0"/>
              <a:t>ενι</a:t>
            </a:r>
            <a:r>
              <a:rPr sz="2400" spc="-30" dirty="0"/>
              <a:t>κ</a:t>
            </a:r>
            <a:r>
              <a:rPr sz="2400" spc="-15" dirty="0"/>
              <a:t>ή</a:t>
            </a:r>
            <a:r>
              <a:rPr sz="2400" spc="25" dirty="0"/>
              <a:t> </a:t>
            </a:r>
            <a:r>
              <a:rPr sz="2400" spc="-15" dirty="0"/>
              <a:t>από</a:t>
            </a:r>
            <a:r>
              <a:rPr sz="2400" spc="-30" dirty="0"/>
              <a:t>ψ</a:t>
            </a:r>
            <a:r>
              <a:rPr sz="2400" spc="-15" dirty="0"/>
              <a:t>η</a:t>
            </a:r>
            <a:r>
              <a:rPr sz="2400" spc="40" dirty="0"/>
              <a:t> </a:t>
            </a:r>
            <a:r>
              <a:rPr sz="2400" spc="-20" dirty="0"/>
              <a:t>Συ</a:t>
            </a:r>
            <a:r>
              <a:rPr sz="2400" spc="-10" dirty="0"/>
              <a:t>λ</a:t>
            </a:r>
            <a:r>
              <a:rPr sz="2400" spc="-15" dirty="0"/>
              <a:t>λ</a:t>
            </a:r>
            <a:r>
              <a:rPr sz="2400" spc="-5" dirty="0"/>
              <a:t>ε</a:t>
            </a:r>
            <a:r>
              <a:rPr sz="2400" spc="-15" dirty="0"/>
              <a:t>κτή</a:t>
            </a:r>
            <a:r>
              <a:rPr sz="2400" spc="-25" dirty="0"/>
              <a:t>ρ</a:t>
            </a:r>
            <a:r>
              <a:rPr sz="2400" spc="-15" dirty="0"/>
              <a:t>α</a:t>
            </a:r>
            <a:r>
              <a:rPr sz="2400" spc="35" dirty="0"/>
              <a:t> </a:t>
            </a:r>
            <a:r>
              <a:rPr sz="2400" spc="-20" dirty="0"/>
              <a:t>Σ3</a:t>
            </a:r>
            <a:r>
              <a:rPr sz="2400" dirty="0"/>
              <a:t> </a:t>
            </a:r>
            <a:r>
              <a:rPr sz="2400" spc="-15" dirty="0"/>
              <a:t>και</a:t>
            </a:r>
            <a:r>
              <a:rPr sz="2400" spc="10" dirty="0"/>
              <a:t> </a:t>
            </a:r>
            <a:r>
              <a:rPr sz="2400" spc="-15" dirty="0"/>
              <a:t>περιοχ</a:t>
            </a:r>
            <a:r>
              <a:rPr sz="2400" spc="-25" dirty="0"/>
              <a:t>ή</a:t>
            </a:r>
            <a:r>
              <a:rPr sz="2400" spc="-15" dirty="0"/>
              <a:t>ς</a:t>
            </a:r>
            <a:r>
              <a:rPr sz="2400" spc="35" dirty="0"/>
              <a:t> </a:t>
            </a:r>
            <a:r>
              <a:rPr sz="2400" spc="-15" dirty="0"/>
              <a:t>Καλαμακίου</a:t>
            </a:r>
            <a:r>
              <a:rPr sz="2400" spc="35" dirty="0"/>
              <a:t> </a:t>
            </a:r>
            <a:r>
              <a:rPr sz="2400" spc="-15" dirty="0"/>
              <a:t>μ</a:t>
            </a:r>
            <a:r>
              <a:rPr sz="2400" spc="-10" dirty="0"/>
              <a:t>ε</a:t>
            </a:r>
            <a:r>
              <a:rPr sz="2400" spc="-15" dirty="0"/>
              <a:t>τά</a:t>
            </a:r>
            <a:r>
              <a:rPr sz="2400" spc="-5" dirty="0"/>
              <a:t> </a:t>
            </a:r>
            <a:r>
              <a:rPr sz="2400" spc="-15" dirty="0"/>
              <a:t>την</a:t>
            </a:r>
            <a:r>
              <a:rPr sz="2400" dirty="0"/>
              <a:t> </a:t>
            </a:r>
            <a:r>
              <a:rPr sz="2400" spc="-15" dirty="0"/>
              <a:t>πλημ</a:t>
            </a:r>
            <a:r>
              <a:rPr sz="2400" spc="-10" dirty="0"/>
              <a:t>μ</a:t>
            </a:r>
            <a:r>
              <a:rPr sz="2400" spc="-15" dirty="0"/>
              <a:t>ύρα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49773" y="505449"/>
            <a:ext cx="586105" cy="344805"/>
          </a:xfrm>
          <a:prstGeom prst="rect">
            <a:avLst/>
          </a:prstGeom>
          <a:solidFill>
            <a:srgbClr val="007F7F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ct val="100000"/>
              </a:lnSpc>
            </a:pPr>
            <a:r>
              <a:rPr sz="2400" b="1" spc="-15" dirty="0">
                <a:solidFill>
                  <a:srgbClr val="FFFFFF"/>
                </a:solidFill>
                <a:latin typeface="Garamond"/>
                <a:cs typeface="Garamond"/>
              </a:rPr>
              <a:t>2023</a:t>
            </a:r>
            <a:endParaRPr sz="2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Γ</a:t>
            </a:r>
            <a:r>
              <a:rPr spc="-10" dirty="0"/>
              <a:t>ενι</a:t>
            </a:r>
            <a:r>
              <a:rPr spc="-30" dirty="0"/>
              <a:t>κ</a:t>
            </a:r>
            <a:r>
              <a:rPr spc="-15" dirty="0"/>
              <a:t>ή</a:t>
            </a:r>
            <a:r>
              <a:rPr spc="20" dirty="0"/>
              <a:t> </a:t>
            </a:r>
            <a:r>
              <a:rPr spc="-15" dirty="0"/>
              <a:t>από</a:t>
            </a:r>
            <a:r>
              <a:rPr spc="-30" dirty="0"/>
              <a:t>ψ</a:t>
            </a:r>
            <a:r>
              <a:rPr spc="-15" dirty="0"/>
              <a:t>η</a:t>
            </a:r>
            <a:r>
              <a:rPr spc="45" dirty="0"/>
              <a:t> </a:t>
            </a:r>
            <a:r>
              <a:rPr spc="-15" dirty="0"/>
              <a:t>πλημ</a:t>
            </a:r>
            <a:r>
              <a:rPr spc="-10" dirty="0"/>
              <a:t>μ</a:t>
            </a:r>
            <a:r>
              <a:rPr spc="-15" dirty="0"/>
              <a:t>υρισμένης</a:t>
            </a:r>
            <a:r>
              <a:rPr spc="45" dirty="0"/>
              <a:t> </a:t>
            </a:r>
            <a:r>
              <a:rPr spc="-15" dirty="0"/>
              <a:t>περιοχ</a:t>
            </a:r>
            <a:r>
              <a:rPr spc="-25" dirty="0"/>
              <a:t>ή</a:t>
            </a:r>
            <a:r>
              <a:rPr spc="-15" dirty="0"/>
              <a:t>ς</a:t>
            </a:r>
            <a:r>
              <a:rPr spc="35" dirty="0"/>
              <a:t> </a:t>
            </a:r>
            <a:r>
              <a:rPr spc="-15" dirty="0"/>
              <a:t>ταμι</a:t>
            </a:r>
            <a:r>
              <a:rPr spc="-10" dirty="0"/>
              <a:t>ε</a:t>
            </a:r>
            <a:r>
              <a:rPr spc="-15" dirty="0"/>
              <a:t>υτήρων</a:t>
            </a:r>
            <a:r>
              <a:rPr spc="20" dirty="0"/>
              <a:t> </a:t>
            </a:r>
            <a:r>
              <a:rPr spc="-15" dirty="0"/>
              <a:t>Καλαμακίου</a:t>
            </a:r>
            <a:r>
              <a:rPr spc="35" dirty="0"/>
              <a:t> </a:t>
            </a:r>
            <a:r>
              <a:rPr spc="-15" dirty="0"/>
              <a:t>και</a:t>
            </a:r>
            <a:r>
              <a:rPr spc="10" dirty="0"/>
              <a:t> </a:t>
            </a:r>
            <a:r>
              <a:rPr spc="-15" dirty="0"/>
              <a:t>Κάρλας</a:t>
            </a:r>
          </a:p>
        </p:txBody>
      </p:sp>
      <p:sp>
        <p:nvSpPr>
          <p:cNvPr id="3" name="object 3"/>
          <p:cNvSpPr/>
          <p:nvPr/>
        </p:nvSpPr>
        <p:spPr>
          <a:xfrm>
            <a:off x="480059" y="437388"/>
            <a:ext cx="11241023" cy="5981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773" y="423083"/>
            <a:ext cx="11269980" cy="6010910"/>
          </a:xfrm>
          <a:custGeom>
            <a:avLst/>
            <a:gdLst/>
            <a:ahLst/>
            <a:cxnLst/>
            <a:rect l="l" t="t" r="r" b="b"/>
            <a:pathLst>
              <a:path w="11269980" h="6010910">
                <a:moveTo>
                  <a:pt x="0" y="6010290"/>
                </a:moveTo>
                <a:lnTo>
                  <a:pt x="11269613" y="6010290"/>
                </a:lnTo>
                <a:lnTo>
                  <a:pt x="11269613" y="0"/>
                </a:lnTo>
                <a:lnTo>
                  <a:pt x="0" y="0"/>
                </a:lnTo>
                <a:lnTo>
                  <a:pt x="0" y="6010290"/>
                </a:lnTo>
                <a:close/>
              </a:path>
            </a:pathLst>
          </a:custGeom>
          <a:ln w="2857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15000" y="5680523"/>
            <a:ext cx="246443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FF0000"/>
                </a:solidFill>
                <a:latin typeface="Garamond"/>
                <a:cs typeface="Garamond"/>
              </a:rPr>
              <a:t>Α</a:t>
            </a:r>
            <a:r>
              <a:rPr sz="2800" b="1" spc="-10" dirty="0">
                <a:solidFill>
                  <a:srgbClr val="FF0000"/>
                </a:solidFill>
                <a:latin typeface="Garamond"/>
                <a:cs typeface="Garamond"/>
              </a:rPr>
              <a:t>ε</a:t>
            </a:r>
            <a:r>
              <a:rPr sz="2800" b="1" spc="-15" dirty="0">
                <a:solidFill>
                  <a:srgbClr val="FF0000"/>
                </a:solidFill>
                <a:latin typeface="Garamond"/>
                <a:cs typeface="Garamond"/>
              </a:rPr>
              <a:t>ροφωτ</a:t>
            </a:r>
            <a:r>
              <a:rPr sz="2800" b="1" spc="-25" dirty="0">
                <a:solidFill>
                  <a:srgbClr val="FF0000"/>
                </a:solidFill>
                <a:latin typeface="Garamond"/>
                <a:cs typeface="Garamond"/>
              </a:rPr>
              <a:t>ο</a:t>
            </a:r>
            <a:r>
              <a:rPr sz="2800" b="1" spc="-15" dirty="0">
                <a:solidFill>
                  <a:srgbClr val="FF0000"/>
                </a:solidFill>
                <a:latin typeface="Garamond"/>
                <a:cs typeface="Garamond"/>
              </a:rPr>
              <a:t>γραφία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7282" y="2966012"/>
            <a:ext cx="935355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725" marR="5080" indent="-73660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Τ</a:t>
            </a:r>
            <a:r>
              <a:rPr sz="1400" b="1" spc="-5" dirty="0">
                <a:solidFill>
                  <a:srgbClr val="FFFFFF"/>
                </a:solidFill>
                <a:latin typeface="Garamond"/>
                <a:cs typeface="Garamond"/>
              </a:rPr>
              <a:t>α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μιευτ</a:t>
            </a: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ή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ρας Κ</a:t>
            </a: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α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λαμά</a:t>
            </a: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κ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ι 1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58311" y="3032747"/>
            <a:ext cx="1191006" cy="398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5367" y="3246107"/>
            <a:ext cx="1056893" cy="398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58136" y="3105712"/>
            <a:ext cx="935355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" marR="5080" indent="-67310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Τ</a:t>
            </a:r>
            <a:r>
              <a:rPr sz="1400" b="1" spc="-5" dirty="0">
                <a:solidFill>
                  <a:srgbClr val="FFFFFF"/>
                </a:solidFill>
                <a:latin typeface="Garamond"/>
                <a:cs typeface="Garamond"/>
              </a:rPr>
              <a:t>α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μιευτ</a:t>
            </a: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ή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ρας Κ</a:t>
            </a: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α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λαμά</a:t>
            </a:r>
            <a:r>
              <a:rPr sz="1400" b="1" spc="-10" dirty="0">
                <a:solidFill>
                  <a:srgbClr val="FFFFFF"/>
                </a:solidFill>
                <a:latin typeface="Garamond"/>
                <a:cs typeface="Garamond"/>
              </a:rPr>
              <a:t>κ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ι 2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50902" y="2330747"/>
            <a:ext cx="105791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 marR="5080" indent="-239395">
              <a:lnSpc>
                <a:spcPct val="100000"/>
              </a:lnSpc>
            </a:pPr>
            <a:r>
              <a:rPr sz="1600" b="1" spc="-25" dirty="0">
                <a:solidFill>
                  <a:srgbClr val="FFFFFF"/>
                </a:solidFill>
                <a:latin typeface="Garamond"/>
                <a:cs typeface="Garamond"/>
              </a:rPr>
              <a:t>Τ</a:t>
            </a:r>
            <a:r>
              <a:rPr sz="1600" b="1" spc="-10" dirty="0">
                <a:solidFill>
                  <a:srgbClr val="FFFFFF"/>
                </a:solidFill>
                <a:latin typeface="Garamond"/>
                <a:cs typeface="Garamond"/>
              </a:rPr>
              <a:t>α</a:t>
            </a:r>
            <a:r>
              <a:rPr sz="1600" b="1" spc="-20" dirty="0">
                <a:solidFill>
                  <a:srgbClr val="FFFFFF"/>
                </a:solidFill>
                <a:latin typeface="Garamond"/>
                <a:cs typeface="Garamond"/>
              </a:rPr>
              <a:t>μ</a:t>
            </a:r>
            <a:r>
              <a:rPr sz="1600" b="1" spc="-10" dirty="0">
                <a:solidFill>
                  <a:srgbClr val="FFFFFF"/>
                </a:solidFill>
                <a:latin typeface="Garamond"/>
                <a:cs typeface="Garamond"/>
              </a:rPr>
              <a:t>ιευ</a:t>
            </a:r>
            <a:r>
              <a:rPr sz="1600" b="1" spc="-15" dirty="0">
                <a:solidFill>
                  <a:srgbClr val="FFFFFF"/>
                </a:solidFill>
                <a:latin typeface="Garamond"/>
                <a:cs typeface="Garamond"/>
              </a:rPr>
              <a:t>τή</a:t>
            </a:r>
            <a:r>
              <a:rPr sz="1600" b="1" spc="-10" dirty="0">
                <a:solidFill>
                  <a:srgbClr val="FFFFFF"/>
                </a:solidFill>
                <a:latin typeface="Garamond"/>
                <a:cs typeface="Garamond"/>
              </a:rPr>
              <a:t>ρ</a:t>
            </a:r>
            <a:r>
              <a:rPr sz="1600" b="1" spc="-15" dirty="0">
                <a:solidFill>
                  <a:srgbClr val="FFFFFF"/>
                </a:solidFill>
                <a:latin typeface="Garamond"/>
                <a:cs typeface="Garamond"/>
              </a:rPr>
              <a:t>α</a:t>
            </a:r>
            <a:r>
              <a:rPr sz="1600" b="1" spc="-10" dirty="0">
                <a:solidFill>
                  <a:srgbClr val="FFFFFF"/>
                </a:solidFill>
                <a:latin typeface="Garamond"/>
                <a:cs typeface="Garamond"/>
              </a:rPr>
              <a:t>ς Κ</a:t>
            </a:r>
            <a:r>
              <a:rPr sz="1600" b="1" spc="-15" dirty="0">
                <a:solidFill>
                  <a:srgbClr val="FFFFFF"/>
                </a:solidFill>
                <a:latin typeface="Garamond"/>
                <a:cs typeface="Garamond"/>
              </a:rPr>
              <a:t>ά</a:t>
            </a:r>
            <a:r>
              <a:rPr sz="1600" b="1" spc="-10" dirty="0">
                <a:solidFill>
                  <a:srgbClr val="FFFFFF"/>
                </a:solidFill>
                <a:latin typeface="Garamond"/>
                <a:cs typeface="Garamond"/>
              </a:rPr>
              <a:t>ρλ</a:t>
            </a:r>
            <a:r>
              <a:rPr sz="1600" b="1" spc="-20" dirty="0">
                <a:solidFill>
                  <a:srgbClr val="FFFFFF"/>
                </a:solidFill>
                <a:latin typeface="Garamond"/>
                <a:cs typeface="Garamond"/>
              </a:rPr>
              <a:t>α</a:t>
            </a:r>
            <a:r>
              <a:rPr sz="1600" b="1" spc="-10" dirty="0">
                <a:solidFill>
                  <a:srgbClr val="FFFFFF"/>
                </a:solidFill>
                <a:latin typeface="Garamond"/>
                <a:cs typeface="Garamond"/>
              </a:rPr>
              <a:t>ς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53511" y="1728228"/>
            <a:ext cx="1194053" cy="5112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84959" y="1826669"/>
            <a:ext cx="91503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Garamond"/>
                <a:cs typeface="Garamond"/>
              </a:rPr>
              <a:t>Κα</a:t>
            </a:r>
            <a:r>
              <a:rPr sz="1800" b="1" spc="5" dirty="0">
                <a:solidFill>
                  <a:srgbClr val="FF0000"/>
                </a:solidFill>
                <a:latin typeface="Garamond"/>
                <a:cs typeface="Garamond"/>
              </a:rPr>
              <a:t>λ</a:t>
            </a:r>
            <a:r>
              <a:rPr sz="1800" b="1" dirty="0">
                <a:solidFill>
                  <a:srgbClr val="FF0000"/>
                </a:solidFill>
                <a:latin typeface="Garamond"/>
                <a:cs typeface="Garamond"/>
              </a:rPr>
              <a:t>αμάκι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40051" y="5346191"/>
            <a:ext cx="857250" cy="3985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39240" y="5420035"/>
            <a:ext cx="64389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Αχ</a:t>
            </a:r>
            <a:r>
              <a:rPr sz="1400" b="1" spc="5" dirty="0">
                <a:solidFill>
                  <a:srgbClr val="FFFFFF"/>
                </a:solidFill>
                <a:latin typeface="Garamond"/>
                <a:cs typeface="Garamond"/>
              </a:rPr>
              <a:t>ί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λλε</a:t>
            </a:r>
            <a:r>
              <a:rPr sz="1400" b="1" spc="5" dirty="0">
                <a:solidFill>
                  <a:srgbClr val="FFFFFF"/>
                </a:solidFill>
                <a:latin typeface="Garamond"/>
                <a:cs typeface="Garamond"/>
              </a:rPr>
              <a:t>ι</a:t>
            </a:r>
            <a:r>
              <a:rPr sz="1400" b="1" dirty="0">
                <a:solidFill>
                  <a:srgbClr val="FFFFFF"/>
                </a:solidFill>
                <a:latin typeface="Garamond"/>
                <a:cs typeface="Garamond"/>
              </a:rPr>
              <a:t>ο</a:t>
            </a:r>
            <a:endParaRPr sz="1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373" y="351282"/>
            <a:ext cx="11543030" cy="6156960"/>
          </a:xfrm>
          <a:custGeom>
            <a:avLst/>
            <a:gdLst/>
            <a:ahLst/>
            <a:cxnLst/>
            <a:rect l="l" t="t" r="r" b="b"/>
            <a:pathLst>
              <a:path w="11543030" h="6156959">
                <a:moveTo>
                  <a:pt x="0" y="6156959"/>
                </a:moveTo>
                <a:lnTo>
                  <a:pt x="11542775" y="6156959"/>
                </a:lnTo>
                <a:lnTo>
                  <a:pt x="11542775" y="0"/>
                </a:lnTo>
                <a:lnTo>
                  <a:pt x="0" y="0"/>
                </a:lnTo>
                <a:lnTo>
                  <a:pt x="0" y="6156959"/>
                </a:lnTo>
                <a:close/>
              </a:path>
            </a:pathLst>
          </a:custGeom>
          <a:ln w="25399">
            <a:solidFill>
              <a:srgbClr val="E1C0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7475">
              <a:lnSpc>
                <a:spcPct val="100000"/>
              </a:lnSpc>
            </a:pPr>
            <a:r>
              <a:rPr spc="-20" dirty="0"/>
              <a:t>Γ</a:t>
            </a:r>
            <a:r>
              <a:rPr spc="-10" dirty="0"/>
              <a:t>ενι</a:t>
            </a:r>
            <a:r>
              <a:rPr spc="-30" dirty="0"/>
              <a:t>κ</a:t>
            </a:r>
            <a:r>
              <a:rPr spc="-15" dirty="0"/>
              <a:t>ή</a:t>
            </a:r>
            <a:r>
              <a:rPr spc="20" dirty="0"/>
              <a:t> </a:t>
            </a:r>
            <a:r>
              <a:rPr spc="-15" dirty="0"/>
              <a:t>από</a:t>
            </a:r>
            <a:r>
              <a:rPr spc="-30" dirty="0"/>
              <a:t>ψ</a:t>
            </a:r>
            <a:r>
              <a:rPr spc="-15" dirty="0"/>
              <a:t>η</a:t>
            </a:r>
            <a:r>
              <a:rPr spc="45" dirty="0"/>
              <a:t> </a:t>
            </a:r>
            <a:r>
              <a:rPr spc="-15" dirty="0"/>
              <a:t>ταμι</a:t>
            </a:r>
            <a:r>
              <a:rPr spc="-10" dirty="0"/>
              <a:t>ε</a:t>
            </a:r>
            <a:r>
              <a:rPr spc="-15" dirty="0"/>
              <a:t>υτήρων</a:t>
            </a:r>
            <a:r>
              <a:rPr spc="10" dirty="0"/>
              <a:t> </a:t>
            </a:r>
            <a:r>
              <a:rPr spc="-15" dirty="0"/>
              <a:t>Καλαμακίου</a:t>
            </a:r>
            <a:r>
              <a:rPr spc="50" dirty="0"/>
              <a:t> </a:t>
            </a:r>
            <a:r>
              <a:rPr spc="-15" dirty="0"/>
              <a:t>μ</a:t>
            </a:r>
            <a:r>
              <a:rPr spc="-10" dirty="0"/>
              <a:t>ε</a:t>
            </a:r>
            <a:r>
              <a:rPr spc="-15" dirty="0"/>
              <a:t>τά</a:t>
            </a:r>
            <a:r>
              <a:rPr spc="-5" dirty="0"/>
              <a:t> </a:t>
            </a:r>
            <a:r>
              <a:rPr spc="-15" dirty="0"/>
              <a:t>την</a:t>
            </a:r>
            <a:r>
              <a:rPr spc="5" dirty="0"/>
              <a:t> </a:t>
            </a:r>
            <a:r>
              <a:rPr spc="-15" dirty="0"/>
              <a:t>πλημ</a:t>
            </a:r>
            <a:r>
              <a:rPr spc="-10" dirty="0"/>
              <a:t>μ</a:t>
            </a:r>
            <a:r>
              <a:rPr spc="-15" dirty="0"/>
              <a:t>ύρα</a:t>
            </a:r>
          </a:p>
        </p:txBody>
      </p:sp>
      <p:sp>
        <p:nvSpPr>
          <p:cNvPr id="4" name="object 4"/>
          <p:cNvSpPr/>
          <p:nvPr/>
        </p:nvSpPr>
        <p:spPr>
          <a:xfrm>
            <a:off x="4680203" y="475488"/>
            <a:ext cx="7078979" cy="5919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65969" y="461183"/>
            <a:ext cx="7108190" cy="5948045"/>
          </a:xfrm>
          <a:custGeom>
            <a:avLst/>
            <a:gdLst/>
            <a:ahLst/>
            <a:cxnLst/>
            <a:rect l="l" t="t" r="r" b="b"/>
            <a:pathLst>
              <a:path w="7108190" h="5948045">
                <a:moveTo>
                  <a:pt x="0" y="5947806"/>
                </a:moveTo>
                <a:lnTo>
                  <a:pt x="7107570" y="5947806"/>
                </a:lnTo>
                <a:lnTo>
                  <a:pt x="7107570" y="0"/>
                </a:lnTo>
                <a:lnTo>
                  <a:pt x="0" y="0"/>
                </a:lnTo>
                <a:lnTo>
                  <a:pt x="0" y="5947806"/>
                </a:lnTo>
                <a:close/>
              </a:path>
            </a:pathLst>
          </a:custGeom>
          <a:ln w="2857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" y="475488"/>
            <a:ext cx="4105655" cy="5919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7523" y="3453396"/>
            <a:ext cx="1194053" cy="511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5294" y="461183"/>
            <a:ext cx="4134485" cy="5948045"/>
          </a:xfrm>
          <a:prstGeom prst="rect">
            <a:avLst/>
          </a:prstGeom>
          <a:ln w="28574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98247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Garamond"/>
                <a:cs typeface="Garamond"/>
              </a:rPr>
              <a:t>Κα</a:t>
            </a:r>
            <a:r>
              <a:rPr sz="1800" b="1" spc="5" dirty="0">
                <a:solidFill>
                  <a:srgbClr val="FF0000"/>
                </a:solidFill>
                <a:latin typeface="Garamond"/>
                <a:cs typeface="Garamond"/>
              </a:rPr>
              <a:t>λ</a:t>
            </a:r>
            <a:r>
              <a:rPr sz="1800" b="1" dirty="0">
                <a:solidFill>
                  <a:srgbClr val="FF0000"/>
                </a:solidFill>
                <a:latin typeface="Garamond"/>
                <a:cs typeface="Garamond"/>
              </a:rPr>
              <a:t>αμάκι</a:t>
            </a:r>
            <a:endParaRPr sz="18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1000125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Garamond"/>
                <a:cs typeface="Garamond"/>
              </a:rPr>
              <a:t>Κα</a:t>
            </a:r>
            <a:r>
              <a:rPr sz="1800" b="1" spc="5" dirty="0">
                <a:solidFill>
                  <a:srgbClr val="FFFFFF"/>
                </a:solidFill>
                <a:latin typeface="Garamond"/>
                <a:cs typeface="Garamond"/>
              </a:rPr>
              <a:t>λ</a:t>
            </a:r>
            <a:r>
              <a:rPr sz="1800" b="1" dirty="0">
                <a:solidFill>
                  <a:srgbClr val="FFFFFF"/>
                </a:solidFill>
                <a:latin typeface="Garamond"/>
                <a:cs typeface="Garamond"/>
              </a:rPr>
              <a:t>αμάκι 1</a:t>
            </a:r>
            <a:endParaRPr sz="1800" dirty="0">
              <a:latin typeface="Garamond"/>
              <a:cs typeface="Garamond"/>
            </a:endParaRPr>
          </a:p>
          <a:p>
            <a:pPr marR="121920" algn="r">
              <a:lnSpc>
                <a:spcPct val="100000"/>
              </a:lnSpc>
              <a:spcBef>
                <a:spcPts val="1425"/>
              </a:spcBef>
            </a:pPr>
            <a:r>
              <a:rPr sz="1800" b="1" dirty="0">
                <a:solidFill>
                  <a:srgbClr val="FFFFFF"/>
                </a:solidFill>
                <a:latin typeface="Garamond"/>
                <a:cs typeface="Garamond"/>
              </a:rPr>
              <a:t>Κα</a:t>
            </a:r>
            <a:r>
              <a:rPr sz="1800" b="1" spc="5" dirty="0">
                <a:solidFill>
                  <a:srgbClr val="FFFFFF"/>
                </a:solidFill>
                <a:latin typeface="Garamond"/>
                <a:cs typeface="Garamond"/>
              </a:rPr>
              <a:t>λ</a:t>
            </a:r>
            <a:r>
              <a:rPr sz="1800" b="1" dirty="0">
                <a:solidFill>
                  <a:srgbClr val="FFFFFF"/>
                </a:solidFill>
                <a:latin typeface="Garamond"/>
                <a:cs typeface="Garamond"/>
              </a:rPr>
              <a:t>αμάκι 2</a:t>
            </a:r>
            <a:endParaRPr sz="18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373" y="351282"/>
            <a:ext cx="11543030" cy="6156960"/>
          </a:xfrm>
          <a:custGeom>
            <a:avLst/>
            <a:gdLst/>
            <a:ahLst/>
            <a:cxnLst/>
            <a:rect l="l" t="t" r="r" b="b"/>
            <a:pathLst>
              <a:path w="11543030" h="6156959">
                <a:moveTo>
                  <a:pt x="0" y="6156959"/>
                </a:moveTo>
                <a:lnTo>
                  <a:pt x="11542775" y="6156959"/>
                </a:lnTo>
                <a:lnTo>
                  <a:pt x="11542775" y="0"/>
                </a:lnTo>
                <a:lnTo>
                  <a:pt x="0" y="0"/>
                </a:lnTo>
                <a:lnTo>
                  <a:pt x="0" y="6156959"/>
                </a:lnTo>
                <a:close/>
              </a:path>
            </a:pathLst>
          </a:custGeom>
          <a:ln w="25399">
            <a:solidFill>
              <a:srgbClr val="E1C0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pc="-20" dirty="0"/>
              <a:t>Γ</a:t>
            </a:r>
            <a:r>
              <a:rPr spc="-10" dirty="0"/>
              <a:t>ενι</a:t>
            </a:r>
            <a:r>
              <a:rPr spc="-30" dirty="0"/>
              <a:t>κ</a:t>
            </a:r>
            <a:r>
              <a:rPr spc="-15" dirty="0"/>
              <a:t>ή</a:t>
            </a:r>
            <a:r>
              <a:rPr spc="25" dirty="0"/>
              <a:t> </a:t>
            </a:r>
            <a:r>
              <a:rPr spc="-15" dirty="0"/>
              <a:t>από</a:t>
            </a:r>
            <a:r>
              <a:rPr spc="-30" dirty="0"/>
              <a:t>ψ</a:t>
            </a:r>
            <a:r>
              <a:rPr spc="-15" dirty="0"/>
              <a:t>η</a:t>
            </a:r>
            <a:r>
              <a:rPr spc="40" dirty="0"/>
              <a:t> </a:t>
            </a:r>
            <a:r>
              <a:rPr spc="-15" dirty="0"/>
              <a:t>ταμι</a:t>
            </a:r>
            <a:r>
              <a:rPr spc="-10" dirty="0"/>
              <a:t>ε</a:t>
            </a:r>
            <a:r>
              <a:rPr spc="-15" dirty="0"/>
              <a:t>υτήρων</a:t>
            </a:r>
            <a:r>
              <a:rPr spc="10" dirty="0"/>
              <a:t> </a:t>
            </a:r>
            <a:r>
              <a:rPr spc="-15" dirty="0"/>
              <a:t>Καλαμακίου</a:t>
            </a:r>
            <a:r>
              <a:rPr spc="50" dirty="0"/>
              <a:t> </a:t>
            </a:r>
            <a:r>
              <a:rPr spc="-15" dirty="0"/>
              <a:t>1</a:t>
            </a:r>
            <a:r>
              <a:rPr spc="-5" dirty="0"/>
              <a:t> </a:t>
            </a:r>
            <a:r>
              <a:rPr spc="-15" dirty="0"/>
              <a:t>και</a:t>
            </a:r>
            <a:r>
              <a:rPr spc="15" dirty="0"/>
              <a:t> </a:t>
            </a:r>
            <a:r>
              <a:rPr spc="-15" dirty="0"/>
              <a:t>2</a:t>
            </a:r>
          </a:p>
        </p:txBody>
      </p:sp>
      <p:sp>
        <p:nvSpPr>
          <p:cNvPr id="4" name="object 4"/>
          <p:cNvSpPr/>
          <p:nvPr/>
        </p:nvSpPr>
        <p:spPr>
          <a:xfrm>
            <a:off x="411480" y="498348"/>
            <a:ext cx="11349227" cy="5920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7194" y="484043"/>
            <a:ext cx="11377930" cy="5949950"/>
          </a:xfrm>
          <a:custGeom>
            <a:avLst/>
            <a:gdLst/>
            <a:ahLst/>
            <a:cxnLst/>
            <a:rect l="l" t="t" r="r" b="b"/>
            <a:pathLst>
              <a:path w="11377930" h="5949950">
                <a:moveTo>
                  <a:pt x="0" y="5949330"/>
                </a:moveTo>
                <a:lnTo>
                  <a:pt x="11377817" y="5949330"/>
                </a:lnTo>
                <a:lnTo>
                  <a:pt x="11377817" y="0"/>
                </a:lnTo>
                <a:lnTo>
                  <a:pt x="0" y="0"/>
                </a:lnTo>
                <a:lnTo>
                  <a:pt x="0" y="5949330"/>
                </a:lnTo>
                <a:close/>
              </a:path>
            </a:pathLst>
          </a:custGeom>
          <a:ln w="2857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43147" y="1939479"/>
            <a:ext cx="1289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01623" y="6508673"/>
            <a:ext cx="69024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FFFFFF"/>
                </a:solidFill>
                <a:latin typeface="Garamond"/>
                <a:cs typeface="Garamond"/>
              </a:rPr>
              <a:t>2005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ουρανός, σκηνή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865683C0-947C-786C-0C9B-4D385210C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13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B47DC-E424-3393-976B-CC34AC0C6F1F}"/>
              </a:ext>
            </a:extLst>
          </p:cNvPr>
          <p:cNvSpPr txBox="1"/>
          <p:nvPr/>
        </p:nvSpPr>
        <p:spPr>
          <a:xfrm>
            <a:off x="3079630" y="905776"/>
            <a:ext cx="616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  <a:highlight>
                  <a:srgbClr val="008080"/>
                </a:highlight>
              </a:rPr>
              <a:t>Θυρόφραγμα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 χωρίς φερτά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 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πριν την έλευση </a:t>
            </a: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Elias</a:t>
            </a:r>
            <a:r>
              <a:rPr lang="el-GR" dirty="0">
                <a:solidFill>
                  <a:schemeClr val="bg1"/>
                </a:solidFill>
                <a:highlight>
                  <a:srgbClr val="008080"/>
                </a:highlight>
              </a:rPr>
              <a:t>(26/9/2023)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5102D02-ADA8-EE0E-6F1C-1B1E5265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63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FC52BF92-C47B-7D4B-AAA3-E12D1E07B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2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24DA650-4A25-8A51-D6A8-BF5C246A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Κώστας Γκούμας 15 Νοεμβρίου 2024                                                                     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1D9CD8A-6AD0-E01F-3CFB-E93E3094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392-454C-4DD0-AF72-C46F08A7BF36}" type="slidenum">
              <a:rPr lang="el-GR" smtClean="0"/>
              <a:t>3</a:t>
            </a:fld>
            <a:endParaRPr lang="el-GR"/>
          </a:p>
        </p:txBody>
      </p:sp>
      <p:pic>
        <p:nvPicPr>
          <p:cNvPr id="7" name="Εικόνα 6" descr="Εικόνα που περιέχει Αεροφωτογραφία, Πανοραμική άποψη, εξωτερικός χώρος/ύπαιθρος, λίμ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3802096-0549-FFB5-FF67-A6C17844A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" y="136524"/>
            <a:ext cx="12079857" cy="6721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C0E6BC-F561-1FE2-89E7-ED630BC03A7C}"/>
              </a:ext>
            </a:extLst>
          </p:cNvPr>
          <p:cNvSpPr txBox="1"/>
          <p:nvPr/>
        </p:nvSpPr>
        <p:spPr>
          <a:xfrm>
            <a:off x="6096000" y="4867703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008080"/>
                </a:highlight>
                <a:uLnTx/>
                <a:uFillTx/>
                <a:latin typeface="Comic Sans MS" panose="030F0702030302020204" pitchFamily="66" charset="0"/>
              </a:rPr>
              <a:t>Αντλιοστάσιο </a:t>
            </a:r>
            <a:r>
              <a:rPr lang="el-GR" sz="1200" b="1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πλήρωσης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highlight>
                  <a:srgbClr val="008080"/>
                </a:highlight>
                <a:uLnTx/>
                <a:uFillTx/>
                <a:latin typeface="Comic Sans MS" panose="030F0702030302020204" pitchFamily="66" charset="0"/>
              </a:rPr>
              <a:t>Q = </a:t>
            </a:r>
            <a:r>
              <a:rPr lang="en-US" sz="1200" b="1" i="0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24m3/sec</a:t>
            </a:r>
            <a:endParaRPr kumimoji="0" lang="el-GR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highlight>
                <a:srgbClr val="008080"/>
              </a:highligh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5CF3F-7FAD-7645-8010-163B282258E4}"/>
              </a:ext>
            </a:extLst>
          </p:cNvPr>
          <p:cNvSpPr txBox="1"/>
          <p:nvPr/>
        </p:nvSpPr>
        <p:spPr>
          <a:xfrm>
            <a:off x="6771167" y="4031048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Αντλιοστάσιο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Comic Sans MS" panose="030F0702030302020204" pitchFamily="66" charset="0"/>
              </a:rPr>
              <a:t>άρδευσης</a:t>
            </a:r>
            <a:endParaRPr kumimoji="0" lang="el-GR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C8D9E-429E-550C-05AF-25226F5599C2}"/>
              </a:ext>
            </a:extLst>
          </p:cNvPr>
          <p:cNvSpPr txBox="1"/>
          <p:nvPr/>
        </p:nvSpPr>
        <p:spPr>
          <a:xfrm>
            <a:off x="3597274" y="5052369"/>
            <a:ext cx="1563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Τεχνικό εκκένωσης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0E62C6-F5E6-C7CA-386A-DA7FCA9DE3B4}"/>
              </a:ext>
            </a:extLst>
          </p:cNvPr>
          <p:cNvSpPr txBox="1"/>
          <p:nvPr/>
        </p:nvSpPr>
        <p:spPr>
          <a:xfrm>
            <a:off x="3669695" y="336131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Κόμβος «Πέτρας» Κάρλας  </a:t>
            </a:r>
          </a:p>
        </p:txBody>
      </p:sp>
    </p:spTree>
    <p:extLst>
      <p:ext uri="{BB962C8B-B14F-4D97-AF65-F5344CB8AC3E}">
        <p14:creationId xmlns:p14="http://schemas.microsoft.com/office/powerpoint/2010/main" val="393604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αριθμού διαφάνειας 3">
            <a:extLst>
              <a:ext uri="{FF2B5EF4-FFF2-40B4-BE49-F238E27FC236}">
                <a16:creationId xmlns:a16="http://schemas.microsoft.com/office/drawing/2014/main" id="{9E6F5C5E-2E36-42C7-9694-98C2BD2A4BF5}"/>
              </a:ext>
            </a:extLst>
          </p:cNvPr>
          <p:cNvSpPr txBox="1">
            <a:spLocks/>
          </p:cNvSpPr>
          <p:nvPr/>
        </p:nvSpPr>
        <p:spPr bwMode="gray">
          <a:xfrm>
            <a:off x="-454347" y="105547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56F968-0336-4B40-9347-DC0CC0CD4DA0}" type="slidenum">
              <a:rPr lang="el-GR" altLang="el-GR" sz="1800" b="1" smtClean="0">
                <a:highlight>
                  <a:srgbClr val="800000"/>
                </a:highlight>
              </a:rPr>
              <a:pPr>
                <a:defRPr/>
              </a:pPr>
              <a:t>4</a:t>
            </a:fld>
            <a:endParaRPr lang="el-GR" altLang="el-GR" sz="1800" b="1" dirty="0">
              <a:highlight>
                <a:srgbClr val="8000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7FFDE-A748-4AE2-8A00-EEAB767B6078}"/>
              </a:ext>
            </a:extLst>
          </p:cNvPr>
          <p:cNvSpPr txBox="1"/>
          <p:nvPr/>
        </p:nvSpPr>
        <p:spPr>
          <a:xfrm>
            <a:off x="327481" y="566365"/>
            <a:ext cx="434021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Τι ήταν στην πραγματικότητα η «ΚΑΡΛΑ» ; </a:t>
            </a:r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Όπως μπορείτε να δείτε και από τον χάρτη του 1910, πρόκειται για μία λίμνη, δίπλα σε μία τριπλάσια έκταση αγρών και βάλτων, τους οποίους τροφοδοτούσε κατά περιόδους ο Πηνειός. </a:t>
            </a:r>
          </a:p>
          <a:p>
            <a:pPr algn="just"/>
            <a:r>
              <a:rPr lang="el-GR" dirty="0">
                <a:solidFill>
                  <a:schemeClr val="accent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Ήταν δ</a:t>
            </a:r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ύο διακριτά, αλλά σχετιζόμενα επιφανειακά  οικοσυστήματα. </a:t>
            </a:r>
            <a:endParaRPr lang="el-GR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Το πρώτο το αγροτικό οικοσύστημα, βρισκόταν στην </a:t>
            </a:r>
            <a:r>
              <a:rPr lang="el-GR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Παρακάρλια</a:t>
            </a:r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περιοχή με 135 χιλ. </a:t>
            </a:r>
            <a:r>
              <a:rPr lang="el-GR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στρ</a:t>
            </a:r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., περιοδικά καλλιεργούμενα και συχνά </a:t>
            </a:r>
            <a:r>
              <a:rPr lang="el-GR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κατακλυζόμενα</a:t>
            </a:r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, όπου συνυπήρχαν έλη και βάλτοι με βάθος 1-2 μέτρα. </a:t>
            </a:r>
            <a:endParaRPr lang="el-GR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Το δεύτερο οικοσύστημα, ήταν ο υγρότοπος της  λίμνης Κάρλας με 45 χιλ. </a:t>
            </a:r>
            <a:r>
              <a:rPr lang="el-GR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στρ</a:t>
            </a:r>
            <a:r>
              <a:rPr lang="el-GR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και βάθος 2-6 μέτρα, η οποία πάντοτε διατηρούσε ένα μέρος των νερών της, ανεξάρτητα από τις διάφορες περιόδους βροχοπτώσεων και πλημμυρών. </a:t>
            </a:r>
            <a:endParaRPr lang="el-GR" sz="2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54A0F-A886-EA44-513E-5EE1AE7814BA}"/>
              </a:ext>
            </a:extLst>
          </p:cNvPr>
          <p:cNvSpPr txBox="1"/>
          <p:nvPr/>
        </p:nvSpPr>
        <p:spPr>
          <a:xfrm>
            <a:off x="2766526" y="55173"/>
            <a:ext cx="7263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sz="2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Τα χαρακτηριστικά του υγροτόπου της Κάρλας</a:t>
            </a:r>
            <a:endParaRPr lang="el-GR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l-GR" sz="2400" dirty="0">
              <a:solidFill>
                <a:schemeClr val="accent1"/>
              </a:solidFill>
            </a:endParaRPr>
          </a:p>
        </p:txBody>
      </p:sp>
      <p:pic>
        <p:nvPicPr>
          <p:cNvPr id="4" name="Εικόνα 3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3A06BD6-66A0-78F0-8B2D-D42A24220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19" y="566365"/>
            <a:ext cx="7263701" cy="608961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BFE3689-B6DA-A1C1-078F-1BE07DBB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2E85-1A43-418E-87A0-3F67DEF00A9C}" type="slidenum">
              <a:rPr lang="el-GR" altLang="el-GR" smtClean="0"/>
              <a:pPr/>
              <a:t>4</a:t>
            </a:fld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438263E-1936-7C1B-B986-756EFB15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8577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αριθμού διαφάνειας 3">
            <a:extLst>
              <a:ext uri="{FF2B5EF4-FFF2-40B4-BE49-F238E27FC236}">
                <a16:creationId xmlns:a16="http://schemas.microsoft.com/office/drawing/2014/main" id="{9E6F5C5E-2E36-42C7-9694-98C2BD2A4BF5}"/>
              </a:ext>
            </a:extLst>
          </p:cNvPr>
          <p:cNvSpPr txBox="1">
            <a:spLocks/>
          </p:cNvSpPr>
          <p:nvPr/>
        </p:nvSpPr>
        <p:spPr bwMode="gray">
          <a:xfrm>
            <a:off x="-454347" y="105547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56F968-0336-4B40-9347-DC0CC0CD4DA0}" type="slidenum">
              <a:rPr lang="el-GR" altLang="el-GR" sz="1800" b="1" smtClean="0">
                <a:highlight>
                  <a:srgbClr val="800000"/>
                </a:highlight>
              </a:rPr>
              <a:pPr>
                <a:defRPr/>
              </a:pPr>
              <a:t>5</a:t>
            </a:fld>
            <a:endParaRPr lang="el-GR" altLang="el-GR" sz="1800" b="1" dirty="0">
              <a:highlight>
                <a:srgbClr val="8000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7FFDE-A748-4AE2-8A00-EEAB767B6078}"/>
              </a:ext>
            </a:extLst>
          </p:cNvPr>
          <p:cNvSpPr txBox="1"/>
          <p:nvPr/>
        </p:nvSpPr>
        <p:spPr>
          <a:xfrm>
            <a:off x="474819" y="258901"/>
            <a:ext cx="52343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Ιστορικά η Κάρλα ήταν γνωστή ως μία από τις μεγάλες λίμνες της χώρας, που ταυτόχρονα αποτελούσε έναν  σημαντικό υγρότοπο, με μεγάλη ποικιλία ψαριών &amp; υδρόβιων πουλιών. Εξαιτίας του χαμηλότερου υψόμετρου της λίμνης έναντι του Πηνειού, η ευρύτερη περιοχή δεχόταν τα νερά της λεκάνης απορροής της, αλλά κυρίως την </a:t>
            </a:r>
            <a:r>
              <a:rPr lang="el-GR" sz="2000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πλημμυρική</a:t>
            </a:r>
            <a:r>
              <a:rPr lang="el-GR" sz="20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παροχή του Πηνειού, μέσω του χειμάρρου του </a:t>
            </a:r>
            <a:r>
              <a:rPr lang="el-GR" sz="2000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Ασμακίου</a:t>
            </a:r>
            <a:r>
              <a:rPr lang="el-GR" sz="20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l-GR" sz="1600" dirty="0">
              <a:solidFill>
                <a:schemeClr val="accent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4FA2D0C3-D18F-754D-547C-DC19723A6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39" y="184660"/>
            <a:ext cx="6187065" cy="338554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D9B1AB-1242-FDA0-964A-3F4069A7406C}"/>
              </a:ext>
            </a:extLst>
          </p:cNvPr>
          <p:cNvSpPr txBox="1"/>
          <p:nvPr/>
        </p:nvSpPr>
        <p:spPr>
          <a:xfrm>
            <a:off x="325420" y="3534020"/>
            <a:ext cx="117201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Συνεπώς ΚΑΤ΄ ΟΙΚΟΝΟΜΙΑ και για λόγους ευκολίας, τα δύο συνυπάρχοντα και επικοινωνούντα οικοσυστήματα ονομάσθηκαν ΛΙΜΝΗ ΒΟΙΒΗΙΣ ή ΚΑΡΛΑ. </a:t>
            </a:r>
          </a:p>
          <a:p>
            <a:pPr algn="just"/>
            <a:r>
              <a:rPr lang="el-GR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Παραγνωρίσθηκε το γεγονός ότι συχνά – όταν το επέτρεπαν οι συνθήκες – μεγάλα τμήματα της περιοχής αυτής καλλιεργούνταν και από αυτή την παρεξήγηση προέκυψαν αρκετές συγχύσεις για τους λόγους που οδήγησαν στην αποξήρανση της τ. λίμνης Κάρλας.   </a:t>
            </a:r>
          </a:p>
          <a:p>
            <a:pPr algn="just"/>
            <a:r>
              <a:rPr lang="el-GR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Τέλος ιδιαίτερα επιτυχή θεωρούμε την συνοπτική άποψη που κατέθεσαν οι μελετητές των περιβαλλοντικών μελετών της Κάρλας, σε σχετική ημερίδα (Οκτώβριος 2011) του ΤΕΕ Μαγνησίας στο Βόλο : </a:t>
            </a:r>
            <a:r>
              <a:rPr lang="el-GR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«Η Κάρλα δεν είναι μόνο ταμιευτήρας, διότι δεν αδειάζει ποτέ εντελώς, η Κάρλα δεν είναι μόνο υγρότοπος, διότι έχει σημαντική διακύμανση στάθμης &amp; παράλληλη χρήση (άρδευση), η Κάρλα δεν είναι αυτόνομη </a:t>
            </a:r>
            <a:r>
              <a:rPr lang="el-GR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υδατοσυλλογή</a:t>
            </a:r>
            <a:r>
              <a:rPr lang="el-GR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, διότι παράλληλα καλείται να συμβάλει έμμεσα στον εμπλουτισμό των υπόγειων </a:t>
            </a:r>
            <a:r>
              <a:rPr lang="el-GR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υδροφορέων</a:t>
            </a:r>
            <a:r>
              <a:rPr lang="el-GR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»</a:t>
            </a:r>
          </a:p>
          <a:p>
            <a:pPr algn="just"/>
            <a:r>
              <a:rPr lang="el-GR" sz="18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Περισσότερα στον σύνδεσμο : </a:t>
            </a:r>
            <a:r>
              <a:rPr lang="el-GR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https://www.ypethe.gr/archive/afieroma-sti-limni-karla-ta-haraktiristika-toy-ygrotopoy </a:t>
            </a:r>
            <a:endParaRPr lang="el-GR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424C7C3-FCD3-6A49-F30A-11DD5F8C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2E85-1A43-418E-87A0-3F67DEF00A9C}" type="slidenum">
              <a:rPr lang="el-GR" altLang="el-GR" smtClean="0"/>
              <a:pPr/>
              <a:t>5</a:t>
            </a:fld>
            <a:endParaRPr lang="el-GR" alt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AF951BD-A563-6A4E-D4D4-C9AB04D0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Κώστας Γκούμας 15 Νοεμβρίου 2024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6871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A14111B-0179-67EA-25E7-BE6AB090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Κώστας Γκούμας 15 Οκτωβρίου 2022                                                                     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F809831-07E6-8D3D-B1A1-2848EE39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0B40-A3F3-4487-A9F2-698BB7B0B982}" type="slidenum">
              <a:rPr lang="el-GR" altLang="el-GR" smtClean="0"/>
              <a:pPr/>
              <a:t>6</a:t>
            </a:fld>
            <a:endParaRPr lang="el-GR" altLang="el-GR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BBC8BD1-A599-B168-73FB-9FAC06B5B25C}"/>
              </a:ext>
            </a:extLst>
          </p:cNvPr>
          <p:cNvSpPr/>
          <p:nvPr/>
        </p:nvSpPr>
        <p:spPr>
          <a:xfrm>
            <a:off x="304800" y="609600"/>
            <a:ext cx="11811000" cy="6111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 txBox="1">
            <a:spLocks noGrp="1"/>
          </p:cNvSpPr>
          <p:nvPr>
            <p:ph type="title"/>
          </p:nvPr>
        </p:nvSpPr>
        <p:spPr>
          <a:xfrm>
            <a:off x="361541" y="136525"/>
            <a:ext cx="1169751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3925">
              <a:lnSpc>
                <a:spcPct val="100000"/>
              </a:lnSpc>
            </a:pPr>
            <a:r>
              <a:rPr sz="24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190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sz="2400" b="1" spc="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 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</a:t>
            </a:r>
            <a:r>
              <a:rPr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Χάρτης</a:t>
            </a:r>
            <a:r>
              <a:rPr sz="2400" b="1" spc="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ιαδρο</a:t>
            </a:r>
            <a:r>
              <a:rPr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ής</a:t>
            </a:r>
            <a:r>
              <a:rPr sz="2400" b="1" spc="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νερού</a:t>
            </a:r>
            <a:r>
              <a:rPr sz="2400" b="1" spc="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</a:t>
            </a:r>
            <a:r>
              <a:rPr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λ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ημ</a:t>
            </a:r>
            <a:r>
              <a:rPr sz="24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υρών</a:t>
            </a:r>
            <a:r>
              <a:rPr sz="2400" b="1" spc="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sz="24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Πη</a:t>
            </a:r>
            <a:r>
              <a:rPr sz="24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ειού</a:t>
            </a:r>
            <a:r>
              <a:rPr sz="2400" b="1" spc="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προς</a:t>
            </a:r>
            <a:r>
              <a:rPr sz="2400" b="1" spc="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sz="24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Κάρ</a:t>
            </a:r>
            <a:r>
              <a:rPr sz="24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λ</a:t>
            </a:r>
            <a:r>
              <a:rPr sz="24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2936125372"/>
      </p:ext>
    </p:extLst>
  </p:cSld>
  <p:clrMapOvr>
    <a:masterClrMapping/>
  </p:clrMapOvr>
  <p:transition spd="slow"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A9BCC68-9F8A-E300-6820-CED917FBC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/>
                </a:solidFill>
                <a:latin typeface="Garamond" panose="02020404030301010803"/>
              </a:rPr>
              <a:t>Κώστας  Γκούμας  </a:t>
            </a:r>
            <a:endParaRPr lang="en-US" dirty="0">
              <a:solidFill>
                <a:prstClr val="black"/>
              </a:solidFill>
              <a:latin typeface="Garamond" panose="02020404030301010803"/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101D2D9-0BCA-5AC0-D793-23C63543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/>
                </a:solidFill>
                <a:latin typeface="Garamond" panose="02020404030301010803"/>
              </a:rPr>
              <a:t>Μάρτιος  2015</a:t>
            </a:r>
            <a:endParaRPr lang="en-US" dirty="0">
              <a:solidFill>
                <a:prstClr val="black"/>
              </a:solidFill>
              <a:latin typeface="Garamond" panose="02020404030301010803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F2B2DEA-4D33-B473-FF90-84D0AACE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>
                <a:solidFill>
                  <a:prstClr val="black"/>
                </a:solidFill>
                <a:latin typeface="Garamond" panose="02020404030301010803"/>
              </a:rPr>
              <a:pPr/>
              <a:t>7</a:t>
            </a:fld>
            <a:endParaRPr lang="en-US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6" name="Εικόνα 5" descr="Εικόνα που περιέχει κείμενο, χάρτης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79218A3-D700-4604-F2BD-4F623878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" y="82296"/>
            <a:ext cx="12075886" cy="66934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5A9A01-1434-6BE4-62B8-792D755E11C3}"/>
              </a:ext>
            </a:extLst>
          </p:cNvPr>
          <p:cNvSpPr txBox="1"/>
          <p:nvPr/>
        </p:nvSpPr>
        <p:spPr>
          <a:xfrm>
            <a:off x="127403" y="5684734"/>
            <a:ext cx="4937760" cy="83099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1600" b="1" u="sng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Διαχωρισμός της λεκάνης απορροής Κάρλας κατά αποδέκτη μετά την κατασκευή των έργων (Μελέτη ΑΛΦΑ-ΩΜΕΓΑ - Ν.</a:t>
            </a:r>
            <a:r>
              <a:rPr lang="en-US" sz="1600" b="1" u="sng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</a:t>
            </a:r>
            <a:r>
              <a:rPr lang="el-GR" sz="1600" b="1" u="sng" dirty="0" err="1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Νικολαίδης</a:t>
            </a:r>
            <a:r>
              <a:rPr lang="el-GR" sz="1600" b="1" u="sng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 1982)</a:t>
            </a:r>
            <a:r>
              <a:rPr lang="en-US" sz="1600" b="1" u="sng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-</a:t>
            </a:r>
            <a:r>
              <a:rPr lang="el-GR" sz="1600" b="1" u="sng" dirty="0">
                <a:solidFill>
                  <a:schemeClr val="bg1"/>
                </a:solidFill>
                <a:highlight>
                  <a:srgbClr val="008080"/>
                </a:highlight>
                <a:latin typeface="Comic Sans MS" panose="030F0702030302020204" pitchFamily="66" charset="0"/>
              </a:rPr>
              <a:t>Ε Κ Β Υ </a:t>
            </a:r>
          </a:p>
        </p:txBody>
      </p:sp>
      <p:sp>
        <p:nvSpPr>
          <p:cNvPr id="10" name="Ελεύθερη σχεδίαση: Σχήμα 9">
            <a:extLst>
              <a:ext uri="{FF2B5EF4-FFF2-40B4-BE49-F238E27FC236}">
                <a16:creationId xmlns:a16="http://schemas.microsoft.com/office/drawing/2014/main" id="{4CBB90D5-CEBA-2388-3C4D-20F68CEC8615}"/>
              </a:ext>
            </a:extLst>
          </p:cNvPr>
          <p:cNvSpPr/>
          <p:nvPr/>
        </p:nvSpPr>
        <p:spPr>
          <a:xfrm>
            <a:off x="8273143" y="4223657"/>
            <a:ext cx="841829" cy="856343"/>
          </a:xfrm>
          <a:custGeom>
            <a:avLst/>
            <a:gdLst>
              <a:gd name="connsiteX0" fmla="*/ 464458 w 841829"/>
              <a:gd name="connsiteY0" fmla="*/ 43543 h 769257"/>
              <a:gd name="connsiteX1" fmla="*/ 0 w 841829"/>
              <a:gd name="connsiteY1" fmla="*/ 420914 h 769257"/>
              <a:gd name="connsiteX2" fmla="*/ 217715 w 841829"/>
              <a:gd name="connsiteY2" fmla="*/ 580571 h 769257"/>
              <a:gd name="connsiteX3" fmla="*/ 261258 w 841829"/>
              <a:gd name="connsiteY3" fmla="*/ 696685 h 769257"/>
              <a:gd name="connsiteX4" fmla="*/ 406400 w 841829"/>
              <a:gd name="connsiteY4" fmla="*/ 769257 h 769257"/>
              <a:gd name="connsiteX5" fmla="*/ 841829 w 841829"/>
              <a:gd name="connsiteY5" fmla="*/ 493485 h 769257"/>
              <a:gd name="connsiteX6" fmla="*/ 812800 w 841829"/>
              <a:gd name="connsiteY6" fmla="*/ 217714 h 769257"/>
              <a:gd name="connsiteX7" fmla="*/ 667658 w 841829"/>
              <a:gd name="connsiteY7" fmla="*/ 87085 h 769257"/>
              <a:gd name="connsiteX8" fmla="*/ 595086 w 841829"/>
              <a:gd name="connsiteY8" fmla="*/ 0 h 769257"/>
              <a:gd name="connsiteX9" fmla="*/ 595086 w 841829"/>
              <a:gd name="connsiteY9" fmla="*/ 0 h 769257"/>
              <a:gd name="connsiteX10" fmla="*/ 595086 w 841829"/>
              <a:gd name="connsiteY10" fmla="*/ 0 h 769257"/>
              <a:gd name="connsiteX11" fmla="*/ 464458 w 841829"/>
              <a:gd name="connsiteY11" fmla="*/ 43543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1829" h="769257">
                <a:moveTo>
                  <a:pt x="464458" y="43543"/>
                </a:moveTo>
                <a:lnTo>
                  <a:pt x="0" y="420914"/>
                </a:lnTo>
                <a:lnTo>
                  <a:pt x="217715" y="580571"/>
                </a:lnTo>
                <a:lnTo>
                  <a:pt x="261258" y="696685"/>
                </a:lnTo>
                <a:lnTo>
                  <a:pt x="406400" y="769257"/>
                </a:lnTo>
                <a:lnTo>
                  <a:pt x="841829" y="493485"/>
                </a:lnTo>
                <a:lnTo>
                  <a:pt x="812800" y="217714"/>
                </a:lnTo>
                <a:lnTo>
                  <a:pt x="667658" y="87085"/>
                </a:lnTo>
                <a:lnTo>
                  <a:pt x="595086" y="0"/>
                </a:lnTo>
                <a:lnTo>
                  <a:pt x="595086" y="0"/>
                </a:lnTo>
                <a:lnTo>
                  <a:pt x="595086" y="0"/>
                </a:lnTo>
                <a:lnTo>
                  <a:pt x="464458" y="43543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38C13F13-A490-8670-3BDE-A1F25A09F515}"/>
              </a:ext>
            </a:extLst>
          </p:cNvPr>
          <p:cNvCxnSpPr>
            <a:cxnSpLocks/>
          </p:cNvCxnSpPr>
          <p:nvPr/>
        </p:nvCxnSpPr>
        <p:spPr>
          <a:xfrm flipH="1" flipV="1">
            <a:off x="2691442" y="2527540"/>
            <a:ext cx="767750" cy="43994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60459E0E-1FB1-2C38-1659-3B0C03B6CB73}"/>
              </a:ext>
            </a:extLst>
          </p:cNvPr>
          <p:cNvCxnSpPr>
            <a:cxnSpLocks/>
          </p:cNvCxnSpPr>
          <p:nvPr/>
        </p:nvCxnSpPr>
        <p:spPr>
          <a:xfrm>
            <a:off x="5906219" y="3954081"/>
            <a:ext cx="744748" cy="5391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E8D6C0FA-BEE8-224D-AB54-5AE2D81F1849}"/>
              </a:ext>
            </a:extLst>
          </p:cNvPr>
          <p:cNvCxnSpPr>
            <a:cxnSpLocks/>
          </p:cNvCxnSpPr>
          <p:nvPr/>
        </p:nvCxnSpPr>
        <p:spPr>
          <a:xfrm>
            <a:off x="7777862" y="3705212"/>
            <a:ext cx="779542" cy="24367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5B01318C-522F-7825-19EB-AF94C9B684CD}"/>
              </a:ext>
            </a:extLst>
          </p:cNvPr>
          <p:cNvCxnSpPr>
            <a:cxnSpLocks/>
          </p:cNvCxnSpPr>
          <p:nvPr/>
        </p:nvCxnSpPr>
        <p:spPr>
          <a:xfrm>
            <a:off x="7788078" y="4321834"/>
            <a:ext cx="576670" cy="5207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B6184A-8092-D914-6551-591A9BEA36EB}"/>
              </a:ext>
            </a:extLst>
          </p:cNvPr>
          <p:cNvSpPr txBox="1"/>
          <p:nvPr/>
        </p:nvSpPr>
        <p:spPr>
          <a:xfrm>
            <a:off x="3459192" y="3181646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Σ1(Ι1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l-G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1C8E0-A0EB-5443-1D0B-16404C503E8A}"/>
              </a:ext>
            </a:extLst>
          </p:cNvPr>
          <p:cNvSpPr txBox="1"/>
          <p:nvPr/>
        </p:nvSpPr>
        <p:spPr>
          <a:xfrm>
            <a:off x="6185935" y="212683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l-G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1CCB0385-E349-C1D3-8129-8D288689EC3C}"/>
              </a:ext>
            </a:extLst>
          </p:cNvPr>
          <p:cNvCxnSpPr>
            <a:cxnSpLocks/>
          </p:cNvCxnSpPr>
          <p:nvPr/>
        </p:nvCxnSpPr>
        <p:spPr>
          <a:xfrm flipH="1">
            <a:off x="5714870" y="1354428"/>
            <a:ext cx="381130" cy="44250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9330016D-EFDF-34D0-EA0C-CBD2012604EA}"/>
              </a:ext>
            </a:extLst>
          </p:cNvPr>
          <p:cNvCxnSpPr>
            <a:cxnSpLocks/>
          </p:cNvCxnSpPr>
          <p:nvPr/>
        </p:nvCxnSpPr>
        <p:spPr>
          <a:xfrm flipH="1">
            <a:off x="8071034" y="3164259"/>
            <a:ext cx="381130" cy="44250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EB6470E2-FE97-8C79-8BAC-88888FF504CD}"/>
              </a:ext>
            </a:extLst>
          </p:cNvPr>
          <p:cNvCxnSpPr>
            <a:cxnSpLocks/>
          </p:cNvCxnSpPr>
          <p:nvPr/>
        </p:nvCxnSpPr>
        <p:spPr>
          <a:xfrm flipV="1">
            <a:off x="7777862" y="5684734"/>
            <a:ext cx="0" cy="55614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ύγραμμο βέλος σύνδεσης 26">
            <a:extLst>
              <a:ext uri="{FF2B5EF4-FFF2-40B4-BE49-F238E27FC236}">
                <a16:creationId xmlns:a16="http://schemas.microsoft.com/office/drawing/2014/main" id="{1F4B232B-EA57-F508-1B5F-958775E59185}"/>
              </a:ext>
            </a:extLst>
          </p:cNvPr>
          <p:cNvCxnSpPr>
            <a:cxnSpLocks/>
          </p:cNvCxnSpPr>
          <p:nvPr/>
        </p:nvCxnSpPr>
        <p:spPr>
          <a:xfrm flipV="1">
            <a:off x="2338032" y="4054123"/>
            <a:ext cx="644106" cy="7884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BD47A044-DA37-426E-742F-3D38AF3F062B}"/>
              </a:ext>
            </a:extLst>
          </p:cNvPr>
          <p:cNvCxnSpPr>
            <a:cxnSpLocks/>
          </p:cNvCxnSpPr>
          <p:nvPr/>
        </p:nvCxnSpPr>
        <p:spPr>
          <a:xfrm flipV="1">
            <a:off x="3768034" y="4582203"/>
            <a:ext cx="795340" cy="68854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>
            <a:extLst>
              <a:ext uri="{FF2B5EF4-FFF2-40B4-BE49-F238E27FC236}">
                <a16:creationId xmlns:a16="http://schemas.microsoft.com/office/drawing/2014/main" id="{3D3FB0B4-07DF-9EC3-C2CD-21E1E3D33C0D}"/>
              </a:ext>
            </a:extLst>
          </p:cNvPr>
          <p:cNvCxnSpPr>
            <a:cxnSpLocks/>
          </p:cNvCxnSpPr>
          <p:nvPr/>
        </p:nvCxnSpPr>
        <p:spPr>
          <a:xfrm>
            <a:off x="8694057" y="5129163"/>
            <a:ext cx="576670" cy="5207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ύγραμμο βέλος σύνδεσης 32">
            <a:extLst>
              <a:ext uri="{FF2B5EF4-FFF2-40B4-BE49-F238E27FC236}">
                <a16:creationId xmlns:a16="http://schemas.microsoft.com/office/drawing/2014/main" id="{A7DD2BDF-F3B0-FA8C-8005-24F4D7248AF5}"/>
              </a:ext>
            </a:extLst>
          </p:cNvPr>
          <p:cNvCxnSpPr>
            <a:cxnSpLocks/>
          </p:cNvCxnSpPr>
          <p:nvPr/>
        </p:nvCxnSpPr>
        <p:spPr>
          <a:xfrm>
            <a:off x="5462320" y="2444018"/>
            <a:ext cx="576670" cy="5207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7A87A41E-E835-1EFF-E920-9F66AEA9DF49}"/>
              </a:ext>
            </a:extLst>
          </p:cNvPr>
          <p:cNvCxnSpPr>
            <a:cxnSpLocks/>
          </p:cNvCxnSpPr>
          <p:nvPr/>
        </p:nvCxnSpPr>
        <p:spPr>
          <a:xfrm>
            <a:off x="2660085" y="1371202"/>
            <a:ext cx="576670" cy="5207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A5AF7AF-4A59-F4B6-74B7-3EC7CF6906E6}"/>
              </a:ext>
            </a:extLst>
          </p:cNvPr>
          <p:cNvSpPr txBox="1"/>
          <p:nvPr/>
        </p:nvSpPr>
        <p:spPr>
          <a:xfrm>
            <a:off x="6338335" y="227923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l-G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D2A29B-D2AF-FF42-2839-7B10BBFC63E3}"/>
              </a:ext>
            </a:extLst>
          </p:cNvPr>
          <p:cNvSpPr txBox="1"/>
          <p:nvPr/>
        </p:nvSpPr>
        <p:spPr>
          <a:xfrm>
            <a:off x="6728385" y="3457717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</a:t>
            </a:r>
          </a:p>
        </p:txBody>
      </p:sp>
    </p:spTree>
    <p:extLst>
      <p:ext uri="{BB962C8B-B14F-4D97-AF65-F5344CB8AC3E}">
        <p14:creationId xmlns:p14="http://schemas.microsoft.com/office/powerpoint/2010/main" val="135666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1E845-93B4-6D16-6DF1-F237C8947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C0C1D25-2CC0-D5E1-E200-01E10AA3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Κώστας Γκούμας 15 Οκτωβρίου 2022                                                                     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CEC355F-D762-2220-EAE2-7526BAF2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0B40-A3F3-4487-A9F2-698BB7B0B982}" type="slidenum">
              <a:rPr lang="el-GR" altLang="el-GR" smtClean="0"/>
              <a:pPr/>
              <a:t>8</a:t>
            </a:fld>
            <a:endParaRPr lang="el-GR" altLang="el-GR"/>
          </a:p>
        </p:txBody>
      </p:sp>
      <p:pic>
        <p:nvPicPr>
          <p:cNvPr id="3" name="Εικόνα 2" descr="Εικόνα που περιέχει κείμενο, Αεροφωτογραφία, στιγμιότυπο οθόνης, Πανοραμική άποψη&#10;&#10;Περιγραφή που δημιουργήθηκε αυτόματα">
            <a:extLst>
              <a:ext uri="{FF2B5EF4-FFF2-40B4-BE49-F238E27FC236}">
                <a16:creationId xmlns:a16="http://schemas.microsoft.com/office/drawing/2014/main" id="{EFFE841D-9901-0028-0C32-22F06AC66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65413"/>
      </p:ext>
    </p:extLst>
  </p:cSld>
  <p:clrMapOvr>
    <a:masterClrMapping/>
  </p:clrMapOvr>
  <p:transition spd="slow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DC4BDC4-12B4-33CF-544B-91F0A97C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Κώστας Γκούμας 15 Οκτωβρίου 2022                                                                     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62EDBE3-3CCE-E17D-B216-CD22F32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0B40-A3F3-4487-A9F2-698BB7B0B982}" type="slidenum">
              <a:rPr lang="el-GR" altLang="el-GR" smtClean="0"/>
              <a:pPr/>
              <a:t>9</a:t>
            </a:fld>
            <a:endParaRPr lang="el-GR" altLang="el-GR"/>
          </a:p>
        </p:txBody>
      </p:sp>
      <p:pic>
        <p:nvPicPr>
          <p:cNvPr id="6" name="Εικόνα 5" descr="Εικόνα που περιέχει κείμενο, Αεροφωτογραφία, εναέριος, Πανοραμική άποψη&#10;&#10;Περιγραφή που δημιουργήθηκε αυτόματα">
            <a:extLst>
              <a:ext uri="{FF2B5EF4-FFF2-40B4-BE49-F238E27FC236}">
                <a16:creationId xmlns:a16="http://schemas.microsoft.com/office/drawing/2014/main" id="{8AB48288-55D6-9C68-497A-2A3F1D099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5" y="136525"/>
            <a:ext cx="11867744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3660"/>
      </p:ext>
    </p:extLst>
  </p:cSld>
  <p:clrMapOvr>
    <a:masterClrMapping/>
  </p:clrMapOvr>
  <p:transition spd="slow">
    <p:checker/>
  </p:transition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771</Words>
  <Application>Microsoft Office PowerPoint</Application>
  <PresentationFormat>Ευρεία οθόνη</PresentationFormat>
  <Paragraphs>137</Paragraphs>
  <Slides>28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Comic Sans MS</vt:lpstr>
      <vt:lpstr>Garamond</vt:lpstr>
      <vt:lpstr>Times New Roman</vt:lpstr>
      <vt:lpstr>Wingdings 3</vt:lpstr>
      <vt:lpstr>Θρόισμα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1905 – Χάρτης διαδρομής νερού πλημμυρών Πηνειού προς Κάρλα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Διαδρομή νερού από την περιοχή Γυρτώνης προς Παρακάρλια - Κάρλα</vt:lpstr>
      <vt:lpstr>Γενική απόψη πλημμυριμένων περιοχών (Δήμητρα – Καστρι – Αμυγδαλή)</vt:lpstr>
      <vt:lpstr>Γενική απόψη πλημμυριμένων περιοχών (Δήμητρα – Καστρι – Αμυγδαλή)</vt:lpstr>
      <vt:lpstr>Γενική απόψη Συλλεκτήρα Σ3 και περιοχής Καλαμακίου μετά την πλημμύρα</vt:lpstr>
      <vt:lpstr>Γενική απόψη πλημμυρισμένης περιοχής ταμιευτήρων Καλαμακίου και Κάρλας</vt:lpstr>
      <vt:lpstr>Γενική απόψη ταμιευτήρων Καλαμακίου μετά την πλημμύρα</vt:lpstr>
      <vt:lpstr>Γενική απόψη ταμιευτήρων Καλαμακίου 1 και 2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AEL2731</dc:creator>
  <cp:lastModifiedBy>ΚΩΣΤΑΣ ΓΚΟΥΜΑΣ</cp:lastModifiedBy>
  <cp:revision>22</cp:revision>
  <dcterms:created xsi:type="dcterms:W3CDTF">2023-09-03T06:16:53Z</dcterms:created>
  <dcterms:modified xsi:type="dcterms:W3CDTF">2024-11-15T12:32:18Z</dcterms:modified>
</cp:coreProperties>
</file>